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7" r:id="rId23"/>
    <p:sldId id="279" r:id="rId24"/>
    <p:sldId id="281" r:id="rId25"/>
    <p:sldId id="280"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8" r:id="rId40"/>
    <p:sldId id="295" r:id="rId41"/>
    <p:sldId id="296" r:id="rId42"/>
    <p:sldId id="297" r:id="rId43"/>
    <p:sldId id="299" r:id="rId44"/>
    <p:sldId id="300" r:id="rId4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EB890B62-F90E-4C4B-99C3-67EDB37C5FAD}"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691153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B890B62-F90E-4C4B-99C3-67EDB37C5FAD}"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215219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B890B62-F90E-4C4B-99C3-67EDB37C5FAD}"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3164904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B890B62-F90E-4C4B-99C3-67EDB37C5FAD}"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423886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EB890B62-F90E-4C4B-99C3-67EDB37C5FAD}"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160532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EB890B62-F90E-4C4B-99C3-67EDB37C5FAD}" type="datetimeFigureOut">
              <a:rPr lang="pl-PL" smtClean="0"/>
              <a:t>2016-11-07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279289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EB890B62-F90E-4C4B-99C3-67EDB37C5FAD}" type="datetimeFigureOut">
              <a:rPr lang="pl-PL" smtClean="0"/>
              <a:t>2016-11-07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079072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EB890B62-F90E-4C4B-99C3-67EDB37C5FAD}" type="datetimeFigureOut">
              <a:rPr lang="pl-PL" smtClean="0"/>
              <a:t>2016-11-07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60617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B890B62-F90E-4C4B-99C3-67EDB37C5FAD}" type="datetimeFigureOut">
              <a:rPr lang="pl-PL" smtClean="0"/>
              <a:t>2016-11-07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419159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B890B62-F90E-4C4B-99C3-67EDB37C5FAD}" type="datetimeFigureOut">
              <a:rPr lang="pl-PL" smtClean="0"/>
              <a:t>2016-11-07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32849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B890B62-F90E-4C4B-99C3-67EDB37C5FAD}" type="datetimeFigureOut">
              <a:rPr lang="pl-PL" smtClean="0"/>
              <a:t>2016-11-07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3039CDF-816B-401A-BAE4-592860B98480}" type="slidenum">
              <a:rPr lang="pl-PL" smtClean="0"/>
              <a:t>‹#›</a:t>
            </a:fld>
            <a:endParaRPr lang="pl-PL"/>
          </a:p>
        </p:txBody>
      </p:sp>
    </p:spTree>
    <p:extLst>
      <p:ext uri="{BB962C8B-B14F-4D97-AF65-F5344CB8AC3E}">
        <p14:creationId xmlns:p14="http://schemas.microsoft.com/office/powerpoint/2010/main" val="230436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90B62-F90E-4C4B-99C3-67EDB37C5FAD}" type="datetimeFigureOut">
              <a:rPr lang="pl-PL" smtClean="0"/>
              <a:t>2016-11-07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39CDF-816B-401A-BAE4-592860B98480}" type="slidenum">
              <a:rPr lang="pl-PL" smtClean="0"/>
              <a:t>‹#›</a:t>
            </a:fld>
            <a:endParaRPr lang="pl-PL"/>
          </a:p>
        </p:txBody>
      </p:sp>
    </p:spTree>
    <p:extLst>
      <p:ext uri="{BB962C8B-B14F-4D97-AF65-F5344CB8AC3E}">
        <p14:creationId xmlns:p14="http://schemas.microsoft.com/office/powerpoint/2010/main" val="4076880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980729"/>
            <a:ext cx="7772400" cy="4464496"/>
          </a:xfrm>
        </p:spPr>
        <p:txBody>
          <a:bodyPr>
            <a:normAutofit/>
          </a:bodyPr>
          <a:lstStyle/>
          <a:p>
            <a:r>
              <a:rPr lang="pl-PL" i="1" dirty="0"/>
              <a:t>O</a:t>
            </a:r>
            <a:r>
              <a:rPr lang="pl-PL" i="1" dirty="0" smtClean="0"/>
              <a:t>rganizacja </a:t>
            </a:r>
            <a:r>
              <a:rPr lang="pl-PL" i="1" dirty="0"/>
              <a:t>i </a:t>
            </a:r>
            <a:r>
              <a:rPr lang="pl-PL" i="1" dirty="0" smtClean="0"/>
              <a:t>funkcjonowanie </a:t>
            </a:r>
            <a:r>
              <a:rPr lang="pl-PL" i="1" dirty="0"/>
              <a:t>kontroli zarządczej w Urzędzie </a:t>
            </a:r>
            <a:r>
              <a:rPr lang="pl-PL" i="1" dirty="0" smtClean="0"/>
              <a:t>Miasta Sosnowca oraz </a:t>
            </a:r>
            <a:r>
              <a:rPr lang="pl-PL" i="1" dirty="0"/>
              <a:t>w jednostkach organizacyjnych Gminy Sosnowiec</a:t>
            </a:r>
            <a:endParaRPr lang="pl-PL" dirty="0"/>
          </a:p>
        </p:txBody>
      </p:sp>
    </p:spTree>
    <p:extLst>
      <p:ext uri="{BB962C8B-B14F-4D97-AF65-F5344CB8AC3E}">
        <p14:creationId xmlns:p14="http://schemas.microsoft.com/office/powerpoint/2010/main" val="1266341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4000" dirty="0"/>
              <a:t>System kontroli zarządczej w Urzędzie</a:t>
            </a:r>
          </a:p>
        </p:txBody>
      </p:sp>
      <p:sp>
        <p:nvSpPr>
          <p:cNvPr id="3" name="Symbol zastępczy zawartości 2"/>
          <p:cNvSpPr>
            <a:spLocks noGrp="1"/>
          </p:cNvSpPr>
          <p:nvPr>
            <p:ph idx="1"/>
          </p:nvPr>
        </p:nvSpPr>
        <p:spPr/>
        <p:txBody>
          <a:bodyPr/>
          <a:lstStyle/>
          <a:p>
            <a:pPr marL="0" indent="0">
              <a:buNone/>
            </a:pPr>
            <a:r>
              <a:rPr lang="pl-PL" dirty="0"/>
              <a:t>zbudowany jest w oparciu o standardy kontroli </a:t>
            </a:r>
            <a:r>
              <a:rPr lang="pl-PL" dirty="0" smtClean="0"/>
              <a:t>zarządczej, tj.:</a:t>
            </a:r>
            <a:endParaRPr lang="pl-PL" dirty="0"/>
          </a:p>
          <a:p>
            <a:r>
              <a:rPr lang="pl-PL" dirty="0" smtClean="0"/>
              <a:t>środowisko </a:t>
            </a:r>
            <a:r>
              <a:rPr lang="pl-PL" dirty="0"/>
              <a:t>wewnętrzne;</a:t>
            </a:r>
          </a:p>
          <a:p>
            <a:r>
              <a:rPr lang="pl-PL" dirty="0"/>
              <a:t>cele i zarządzanie ryzykiem;</a:t>
            </a:r>
          </a:p>
          <a:p>
            <a:r>
              <a:rPr lang="pl-PL" dirty="0"/>
              <a:t>mechanizmy kontroli;</a:t>
            </a:r>
          </a:p>
          <a:p>
            <a:r>
              <a:rPr lang="pl-PL" dirty="0"/>
              <a:t>informacja i komunikacja;</a:t>
            </a:r>
          </a:p>
          <a:p>
            <a:r>
              <a:rPr lang="pl-PL" dirty="0"/>
              <a:t>monitorowanie i ocena.</a:t>
            </a:r>
          </a:p>
          <a:p>
            <a:endParaRPr lang="pl-PL" dirty="0"/>
          </a:p>
        </p:txBody>
      </p:sp>
    </p:spTree>
    <p:extLst>
      <p:ext uri="{BB962C8B-B14F-4D97-AF65-F5344CB8AC3E}">
        <p14:creationId xmlns:p14="http://schemas.microsoft.com/office/powerpoint/2010/main" val="186127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Środowisko </a:t>
            </a:r>
            <a:r>
              <a:rPr lang="pl-PL" dirty="0" smtClean="0"/>
              <a:t>wewnętrzne:</a:t>
            </a:r>
            <a:endParaRPr lang="pl-PL" dirty="0"/>
          </a:p>
        </p:txBody>
      </p:sp>
      <p:sp>
        <p:nvSpPr>
          <p:cNvPr id="3" name="Symbol zastępczy zawartości 2"/>
          <p:cNvSpPr>
            <a:spLocks noGrp="1"/>
          </p:cNvSpPr>
          <p:nvPr>
            <p:ph idx="1"/>
          </p:nvPr>
        </p:nvSpPr>
        <p:spPr/>
        <p:txBody>
          <a:bodyPr/>
          <a:lstStyle/>
          <a:p>
            <a:r>
              <a:rPr lang="pl-PL" dirty="0" smtClean="0"/>
              <a:t>przestrzeganie </a:t>
            </a:r>
            <a:r>
              <a:rPr lang="pl-PL" dirty="0"/>
              <a:t>wartości </a:t>
            </a:r>
            <a:r>
              <a:rPr lang="pl-PL" dirty="0" smtClean="0"/>
              <a:t>etycznych,</a:t>
            </a:r>
          </a:p>
          <a:p>
            <a:r>
              <a:rPr lang="pl-PL" dirty="0" smtClean="0"/>
              <a:t>kompetencje zawodowe,</a:t>
            </a:r>
          </a:p>
          <a:p>
            <a:r>
              <a:rPr lang="pl-PL" dirty="0" smtClean="0"/>
              <a:t>struktura organizacyjna,</a:t>
            </a:r>
          </a:p>
          <a:p>
            <a:r>
              <a:rPr lang="pl-PL" dirty="0" smtClean="0"/>
              <a:t>delegowanie uprawnień,</a:t>
            </a:r>
          </a:p>
          <a:p>
            <a:r>
              <a:rPr lang="pl-PL" dirty="0"/>
              <a:t>r</a:t>
            </a:r>
            <a:r>
              <a:rPr lang="pl-PL" dirty="0" smtClean="0"/>
              <a:t>egulacje wewnętrzne i zewnętrzne</a:t>
            </a:r>
            <a:endParaRPr lang="pl-PL" dirty="0"/>
          </a:p>
        </p:txBody>
      </p:sp>
    </p:spTree>
    <p:extLst>
      <p:ext uri="{BB962C8B-B14F-4D97-AF65-F5344CB8AC3E}">
        <p14:creationId xmlns:p14="http://schemas.microsoft.com/office/powerpoint/2010/main" val="1728508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Środowisko </a:t>
            </a:r>
            <a:r>
              <a:rPr lang="pl-PL" dirty="0" smtClean="0"/>
              <a:t>wewnętrzne -</a:t>
            </a:r>
            <a:br>
              <a:rPr lang="pl-PL" dirty="0" smtClean="0"/>
            </a:br>
            <a:r>
              <a:rPr lang="pl-PL" dirty="0"/>
              <a:t>przestrzeganie wartości etycznych</a:t>
            </a:r>
          </a:p>
        </p:txBody>
      </p:sp>
      <p:sp>
        <p:nvSpPr>
          <p:cNvPr id="3" name="Symbol zastępczy zawartości 2"/>
          <p:cNvSpPr>
            <a:spLocks noGrp="1"/>
          </p:cNvSpPr>
          <p:nvPr>
            <p:ph idx="1"/>
          </p:nvPr>
        </p:nvSpPr>
        <p:spPr/>
        <p:txBody>
          <a:bodyPr/>
          <a:lstStyle/>
          <a:p>
            <a:r>
              <a:rPr lang="pl-PL" dirty="0"/>
              <a:t>W Urzędzie wdrożono „Kodeks Etyczny pracowników Urzędu Miasta Sosnowca</a:t>
            </a:r>
            <a:r>
              <a:rPr lang="pl-PL" dirty="0" smtClean="0"/>
              <a:t>”,</a:t>
            </a:r>
          </a:p>
          <a:p>
            <a:r>
              <a:rPr lang="pl-PL" dirty="0"/>
              <a:t>osoby zarządzające i podlegli pracownicy zobowiązani są do przestrzegania wartości etycznych przyjętych w Urzędzie i kierowania się nimi przy wykonywaniu powierzonych </a:t>
            </a:r>
            <a:r>
              <a:rPr lang="pl-PL" dirty="0" smtClean="0"/>
              <a:t>zadań.</a:t>
            </a:r>
            <a:endParaRPr lang="pl-PL" dirty="0"/>
          </a:p>
        </p:txBody>
      </p:sp>
    </p:spTree>
    <p:extLst>
      <p:ext uri="{BB962C8B-B14F-4D97-AF65-F5344CB8AC3E}">
        <p14:creationId xmlns:p14="http://schemas.microsoft.com/office/powerpoint/2010/main" val="364937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Środowisko </a:t>
            </a:r>
            <a:r>
              <a:rPr lang="pl-PL" dirty="0" smtClean="0"/>
              <a:t>wewnętrzne -</a:t>
            </a:r>
            <a:r>
              <a:rPr lang="pl-PL" dirty="0"/>
              <a:t/>
            </a:r>
            <a:br>
              <a:rPr lang="pl-PL" dirty="0"/>
            </a:br>
            <a:r>
              <a:rPr lang="pl-PL" dirty="0"/>
              <a:t>kompetencje zawodowe</a:t>
            </a:r>
          </a:p>
        </p:txBody>
      </p:sp>
      <p:sp>
        <p:nvSpPr>
          <p:cNvPr id="3" name="Symbol zastępczy zawartości 2"/>
          <p:cNvSpPr>
            <a:spLocks noGrp="1"/>
          </p:cNvSpPr>
          <p:nvPr>
            <p:ph idx="1"/>
          </p:nvPr>
        </p:nvSpPr>
        <p:spPr/>
        <p:txBody>
          <a:bodyPr>
            <a:normAutofit fontScale="92500" lnSpcReduction="10000"/>
          </a:bodyPr>
          <a:lstStyle/>
          <a:p>
            <a:r>
              <a:rPr lang="pl-PL" dirty="0"/>
              <a:t>wymagane jest, aby osoby zarządzające i pracownicy posiadali wiedzę, umiejętności i doświadczenie pozwalające skutecznie i efektywnie wypełniać powierzone </a:t>
            </a:r>
            <a:r>
              <a:rPr lang="pl-PL" dirty="0" smtClean="0"/>
              <a:t>zadania;</a:t>
            </a:r>
          </a:p>
          <a:p>
            <a:r>
              <a:rPr lang="pl-PL" dirty="0" smtClean="0"/>
              <a:t>proces </a:t>
            </a:r>
            <a:r>
              <a:rPr lang="pl-PL" dirty="0"/>
              <a:t>zatrudnienia jest prowadzony w sposób zapewniający wybór najlepszego kandydata na dane stanowisko pracy, zgodnie z „Regulaminem naboru kandydatów na wolne urzędnicze oraz kierownicze urzędnicze stanowiska pracy w Urzędzie Miejskim w Sosnowcu”</a:t>
            </a:r>
          </a:p>
        </p:txBody>
      </p:sp>
    </p:spTree>
    <p:extLst>
      <p:ext uri="{BB962C8B-B14F-4D97-AF65-F5344CB8AC3E}">
        <p14:creationId xmlns:p14="http://schemas.microsoft.com/office/powerpoint/2010/main" val="3854091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Środowisko </a:t>
            </a:r>
            <a:r>
              <a:rPr lang="pl-PL" dirty="0" smtClean="0"/>
              <a:t>wewnętrzne -</a:t>
            </a:r>
            <a:r>
              <a:rPr lang="pl-PL" dirty="0"/>
              <a:t/>
            </a:r>
            <a:br>
              <a:rPr lang="pl-PL" dirty="0"/>
            </a:br>
            <a:r>
              <a:rPr lang="pl-PL" dirty="0"/>
              <a:t>kompetencje </a:t>
            </a:r>
            <a:r>
              <a:rPr lang="pl-PL" dirty="0" smtClean="0"/>
              <a:t>zawodowe cd.</a:t>
            </a:r>
            <a:endParaRPr lang="pl-PL" dirty="0"/>
          </a:p>
        </p:txBody>
      </p:sp>
      <p:sp>
        <p:nvSpPr>
          <p:cNvPr id="3" name="Symbol zastępczy zawartości 2"/>
          <p:cNvSpPr>
            <a:spLocks noGrp="1"/>
          </p:cNvSpPr>
          <p:nvPr>
            <p:ph idx="1"/>
          </p:nvPr>
        </p:nvSpPr>
        <p:spPr/>
        <p:txBody>
          <a:bodyPr>
            <a:normAutofit fontScale="92500"/>
          </a:bodyPr>
          <a:lstStyle/>
          <a:p>
            <a:r>
              <a:rPr lang="pl-PL" dirty="0"/>
              <a:t>Kompleksowej ocenie wyników pracy pracowników, pod kątem realizacji wytyczonych celów, określenia przydatności zawodowej na danym stanowisku oraz możliwości rozwojowych pracownika, dokonuje się na podstawie „Regulaminu okresowej oceny pracowników samorządowych zatrudnionych na stanowisku urzędniczym w tym kierowniczym stanowisku urzędniczym w Urzędzie Miejskim w Sosnowcu</a:t>
            </a:r>
            <a:r>
              <a:rPr lang="pl-PL" dirty="0" smtClean="0"/>
              <a:t>”;</a:t>
            </a:r>
            <a:endParaRPr lang="pl-PL" dirty="0"/>
          </a:p>
        </p:txBody>
      </p:sp>
    </p:spTree>
    <p:extLst>
      <p:ext uri="{BB962C8B-B14F-4D97-AF65-F5344CB8AC3E}">
        <p14:creationId xmlns:p14="http://schemas.microsoft.com/office/powerpoint/2010/main" val="3889439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Środowisko </a:t>
            </a:r>
            <a:r>
              <a:rPr lang="pl-PL" dirty="0" smtClean="0"/>
              <a:t>wewnętrzne -</a:t>
            </a:r>
            <a:r>
              <a:rPr lang="pl-PL" dirty="0"/>
              <a:t/>
            </a:r>
            <a:br>
              <a:rPr lang="pl-PL" dirty="0"/>
            </a:br>
            <a:r>
              <a:rPr lang="pl-PL" dirty="0"/>
              <a:t>kompetencje </a:t>
            </a:r>
            <a:r>
              <a:rPr lang="pl-PL" dirty="0" smtClean="0"/>
              <a:t>zawodowe cd.</a:t>
            </a:r>
            <a:endParaRPr lang="pl-PL" dirty="0"/>
          </a:p>
        </p:txBody>
      </p:sp>
      <p:sp>
        <p:nvSpPr>
          <p:cNvPr id="3" name="Symbol zastępczy zawartości 2"/>
          <p:cNvSpPr>
            <a:spLocks noGrp="1"/>
          </p:cNvSpPr>
          <p:nvPr>
            <p:ph idx="1"/>
          </p:nvPr>
        </p:nvSpPr>
        <p:spPr/>
        <p:txBody>
          <a:bodyPr>
            <a:normAutofit/>
          </a:bodyPr>
          <a:lstStyle/>
          <a:p>
            <a:r>
              <a:rPr lang="pl-PL" dirty="0" smtClean="0"/>
              <a:t>Podnoszenie kwalifikacji i kompetencji </a:t>
            </a:r>
            <a:r>
              <a:rPr lang="pl-PL" dirty="0"/>
              <a:t>zawodowych pracowników Urzędu </a:t>
            </a:r>
            <a:r>
              <a:rPr lang="pl-PL" dirty="0" smtClean="0"/>
              <a:t>odbywa się poprzez szkolenia zgodnie z „</a:t>
            </a:r>
            <a:r>
              <a:rPr lang="pl-PL" dirty="0"/>
              <a:t>P</a:t>
            </a:r>
            <a:r>
              <a:rPr lang="pl-PL" dirty="0" smtClean="0"/>
              <a:t>rocedurą </a:t>
            </a:r>
            <a:r>
              <a:rPr lang="pl-PL" dirty="0"/>
              <a:t>podnoszenia kwalifikacji pracowników Urzędu Miasta w Sosnowcu</a:t>
            </a:r>
            <a:r>
              <a:rPr lang="pl-PL" dirty="0" smtClean="0"/>
              <a:t>”.</a:t>
            </a:r>
            <a:endParaRPr lang="pl-PL" dirty="0"/>
          </a:p>
        </p:txBody>
      </p:sp>
    </p:spTree>
    <p:extLst>
      <p:ext uri="{BB962C8B-B14F-4D97-AF65-F5344CB8AC3E}">
        <p14:creationId xmlns:p14="http://schemas.microsoft.com/office/powerpoint/2010/main" val="2795531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Środowisko </a:t>
            </a:r>
            <a:r>
              <a:rPr lang="pl-PL" dirty="0" smtClean="0"/>
              <a:t>wewnętrzne -</a:t>
            </a:r>
            <a:r>
              <a:rPr lang="pl-PL" dirty="0"/>
              <a:t/>
            </a:r>
            <a:br>
              <a:rPr lang="pl-PL" dirty="0"/>
            </a:br>
            <a:r>
              <a:rPr lang="pl-PL" dirty="0" smtClean="0"/>
              <a:t>struktura </a:t>
            </a:r>
            <a:r>
              <a:rPr lang="pl-PL" dirty="0"/>
              <a:t>organizacyjna</a:t>
            </a:r>
          </a:p>
        </p:txBody>
      </p:sp>
      <p:sp>
        <p:nvSpPr>
          <p:cNvPr id="3" name="Symbol zastępczy zawartości 2"/>
          <p:cNvSpPr>
            <a:spLocks noGrp="1"/>
          </p:cNvSpPr>
          <p:nvPr>
            <p:ph idx="1"/>
          </p:nvPr>
        </p:nvSpPr>
        <p:spPr/>
        <p:txBody>
          <a:bodyPr>
            <a:normAutofit fontScale="70000" lnSpcReduction="20000"/>
          </a:bodyPr>
          <a:lstStyle/>
          <a:p>
            <a:r>
              <a:rPr lang="pl-PL" dirty="0"/>
              <a:t>jest dostosowana do aktualnych celów </a:t>
            </a:r>
            <a:br>
              <a:rPr lang="pl-PL" dirty="0"/>
            </a:br>
            <a:r>
              <a:rPr lang="pl-PL" dirty="0"/>
              <a:t>i </a:t>
            </a:r>
            <a:r>
              <a:rPr lang="pl-PL" dirty="0" smtClean="0"/>
              <a:t>zadań</a:t>
            </a:r>
            <a:r>
              <a:rPr lang="pl-PL" dirty="0"/>
              <a:t>;</a:t>
            </a:r>
            <a:endParaRPr lang="pl-PL" dirty="0" smtClean="0"/>
          </a:p>
          <a:p>
            <a:r>
              <a:rPr lang="pl-PL" dirty="0" smtClean="0"/>
              <a:t>zakres </a:t>
            </a:r>
            <a:r>
              <a:rPr lang="pl-PL" dirty="0"/>
              <a:t>zadań, uprawnień i odpowiedzialności komórek organizacyjnych, oraz zakres podległości pracowników </a:t>
            </a:r>
            <a:r>
              <a:rPr lang="pl-PL" dirty="0" smtClean="0"/>
              <a:t>określa </a:t>
            </a:r>
            <a:r>
              <a:rPr lang="pl-PL" dirty="0"/>
              <a:t>„Regulamin organizacyjny Urzędu Miasta Sosnowca</a:t>
            </a:r>
            <a:r>
              <a:rPr lang="pl-PL" dirty="0" smtClean="0"/>
              <a:t>”;</a:t>
            </a:r>
          </a:p>
          <a:p>
            <a:r>
              <a:rPr lang="pl-PL" dirty="0"/>
              <a:t>a</a:t>
            </a:r>
            <a:r>
              <a:rPr lang="pl-PL" dirty="0" smtClean="0"/>
              <a:t>ktualny </a:t>
            </a:r>
            <a:r>
              <a:rPr lang="pl-PL" dirty="0"/>
              <a:t>zakres obowiązków, uprawnień i odpowiedzialności jest określony dla każdego </a:t>
            </a:r>
            <a:r>
              <a:rPr lang="pl-PL" dirty="0" smtClean="0"/>
              <a:t>pracownika w </a:t>
            </a:r>
            <a:r>
              <a:rPr lang="pl-PL" dirty="0"/>
              <a:t>sposób precyzyjny, adekwatny do wagi podejmowanych decyzji, stopnia ich skomplikowania i ryzyka </a:t>
            </a:r>
            <a:r>
              <a:rPr lang="pl-PL" dirty="0" smtClean="0"/>
              <a:t>z </a:t>
            </a:r>
            <a:r>
              <a:rPr lang="pl-PL" dirty="0"/>
              <a:t>nimi </a:t>
            </a:r>
            <a:r>
              <a:rPr lang="pl-PL" dirty="0" smtClean="0"/>
              <a:t>związanego</a:t>
            </a:r>
            <a:r>
              <a:rPr lang="pl-PL" dirty="0"/>
              <a:t>;</a:t>
            </a:r>
            <a:endParaRPr lang="pl-PL" dirty="0" smtClean="0"/>
          </a:p>
          <a:p>
            <a:r>
              <a:rPr lang="pl-PL" dirty="0" smtClean="0"/>
              <a:t>w </a:t>
            </a:r>
            <a:r>
              <a:rPr lang="pl-PL" dirty="0"/>
              <a:t>Urzędzie obowiązuje „Regulamin Pracy Pracowników Urzędu Miejskiego </a:t>
            </a:r>
            <a:r>
              <a:rPr lang="pl-PL" dirty="0" smtClean="0"/>
              <a:t>w </a:t>
            </a:r>
            <a:r>
              <a:rPr lang="pl-PL" dirty="0"/>
              <a:t>Sosnowcu” ustalający organizację i porządek w procesie pracy oraz związane z tym prawa i obowiązki pracodawcy i pracowników;</a:t>
            </a:r>
          </a:p>
        </p:txBody>
      </p:sp>
    </p:spTree>
    <p:extLst>
      <p:ext uri="{BB962C8B-B14F-4D97-AF65-F5344CB8AC3E}">
        <p14:creationId xmlns:p14="http://schemas.microsoft.com/office/powerpoint/2010/main" val="3212374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Środowisko </a:t>
            </a:r>
            <a:r>
              <a:rPr lang="pl-PL" dirty="0" smtClean="0"/>
              <a:t>wewnętrzne -</a:t>
            </a:r>
            <a:r>
              <a:rPr lang="pl-PL" dirty="0"/>
              <a:t/>
            </a:r>
            <a:br>
              <a:rPr lang="pl-PL" dirty="0"/>
            </a:br>
            <a:r>
              <a:rPr lang="pl-PL" dirty="0" smtClean="0"/>
              <a:t>delegowanie </a:t>
            </a:r>
            <a:r>
              <a:rPr lang="pl-PL" dirty="0"/>
              <a:t>uprawnień</a:t>
            </a:r>
          </a:p>
        </p:txBody>
      </p:sp>
      <p:sp>
        <p:nvSpPr>
          <p:cNvPr id="3" name="Symbol zastępczy zawartości 2"/>
          <p:cNvSpPr>
            <a:spLocks noGrp="1"/>
          </p:cNvSpPr>
          <p:nvPr>
            <p:ph idx="1"/>
          </p:nvPr>
        </p:nvSpPr>
        <p:spPr/>
        <p:txBody>
          <a:bodyPr>
            <a:normAutofit/>
          </a:bodyPr>
          <a:lstStyle/>
          <a:p>
            <a:r>
              <a:rPr lang="pl-PL" dirty="0"/>
              <a:t>zakres uprawnień delegowanych poszczególnym osobom zarządzającym </a:t>
            </a:r>
            <a:br>
              <a:rPr lang="pl-PL" dirty="0"/>
            </a:br>
            <a:r>
              <a:rPr lang="pl-PL" dirty="0"/>
              <a:t>i pracownikom jest precyzyjnie </a:t>
            </a:r>
            <a:r>
              <a:rPr lang="pl-PL" dirty="0" smtClean="0"/>
              <a:t>określony;</a:t>
            </a:r>
          </a:p>
          <a:p>
            <a:r>
              <a:rPr lang="pl-PL" dirty="0"/>
              <a:t>z</a:t>
            </a:r>
            <a:r>
              <a:rPr lang="pl-PL" dirty="0" smtClean="0"/>
              <a:t>akres </a:t>
            </a:r>
            <a:r>
              <a:rPr lang="pl-PL" dirty="0"/>
              <a:t>delegowanych uprawnień dla osób </a:t>
            </a:r>
            <a:r>
              <a:rPr lang="pl-PL" dirty="0" smtClean="0"/>
              <a:t>zarządzających i </a:t>
            </a:r>
            <a:r>
              <a:rPr lang="pl-PL" dirty="0"/>
              <a:t>pracowników komórek organizacyjnych wynika z pełnomocnictw i upoważnień Prezydenta</a:t>
            </a:r>
          </a:p>
        </p:txBody>
      </p:sp>
    </p:spTree>
    <p:extLst>
      <p:ext uri="{BB962C8B-B14F-4D97-AF65-F5344CB8AC3E}">
        <p14:creationId xmlns:p14="http://schemas.microsoft.com/office/powerpoint/2010/main" val="1933907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Środowisko </a:t>
            </a:r>
            <a:r>
              <a:rPr lang="pl-PL" dirty="0" smtClean="0"/>
              <a:t>wewnętrzne -</a:t>
            </a:r>
            <a:r>
              <a:rPr lang="pl-PL" dirty="0"/>
              <a:t/>
            </a:r>
            <a:br>
              <a:rPr lang="pl-PL" dirty="0"/>
            </a:br>
            <a:r>
              <a:rPr lang="pl-PL" dirty="0"/>
              <a:t>regulacje wewnętrzne i </a:t>
            </a:r>
            <a:r>
              <a:rPr lang="pl-PL" dirty="0" smtClean="0"/>
              <a:t>zewnętrzne</a:t>
            </a:r>
            <a:endParaRPr lang="pl-PL" dirty="0"/>
          </a:p>
        </p:txBody>
      </p:sp>
      <p:sp>
        <p:nvSpPr>
          <p:cNvPr id="3" name="Symbol zastępczy zawartości 2"/>
          <p:cNvSpPr>
            <a:spLocks noGrp="1"/>
          </p:cNvSpPr>
          <p:nvPr>
            <p:ph idx="1"/>
          </p:nvPr>
        </p:nvSpPr>
        <p:spPr/>
        <p:txBody>
          <a:bodyPr>
            <a:normAutofit/>
          </a:bodyPr>
          <a:lstStyle/>
          <a:p>
            <a:r>
              <a:rPr lang="pl-PL" dirty="0" smtClean="0"/>
              <a:t>wszystkie </a:t>
            </a:r>
            <a:r>
              <a:rPr lang="pl-PL" dirty="0"/>
              <a:t>zadania realizowane w Urzędzie są zgodne z obowiązującymi przepisami prawa oraz uchwałami Rady Miejskiej, zarządzeniami Prezydenta, wprowadzonymi procedurami i innymi regulacjami wewnętrznymi</a:t>
            </a:r>
          </a:p>
        </p:txBody>
      </p:sp>
    </p:spTree>
    <p:extLst>
      <p:ext uri="{BB962C8B-B14F-4D97-AF65-F5344CB8AC3E}">
        <p14:creationId xmlns:p14="http://schemas.microsoft.com/office/powerpoint/2010/main" val="42039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Cele i zarządzanie ryzykiem</a:t>
            </a:r>
          </a:p>
        </p:txBody>
      </p:sp>
      <p:sp>
        <p:nvSpPr>
          <p:cNvPr id="3" name="Symbol zastępczy zawartości 2"/>
          <p:cNvSpPr>
            <a:spLocks noGrp="1"/>
          </p:cNvSpPr>
          <p:nvPr>
            <p:ph idx="1"/>
          </p:nvPr>
        </p:nvSpPr>
        <p:spPr/>
        <p:txBody>
          <a:bodyPr>
            <a:normAutofit/>
          </a:bodyPr>
          <a:lstStyle/>
          <a:p>
            <a:pPr marL="0" indent="0">
              <a:buNone/>
            </a:pPr>
            <a:r>
              <a:rPr lang="pl-PL" dirty="0"/>
              <a:t>Proces zarządzania ryzykiem obejmuje:</a:t>
            </a:r>
            <a:endParaRPr lang="pl-PL" dirty="0" smtClean="0"/>
          </a:p>
          <a:p>
            <a:r>
              <a:rPr lang="pl-PL" dirty="0" smtClean="0"/>
              <a:t>określenie </a:t>
            </a:r>
            <a:r>
              <a:rPr lang="pl-PL" dirty="0"/>
              <a:t>celów i zadań Urzędu i jednostek organizacyjnych Gminy; </a:t>
            </a:r>
          </a:p>
          <a:p>
            <a:r>
              <a:rPr lang="pl-PL" dirty="0" smtClean="0"/>
              <a:t>identyfikację </a:t>
            </a:r>
            <a:r>
              <a:rPr lang="pl-PL" dirty="0"/>
              <a:t>ryzyka;</a:t>
            </a:r>
          </a:p>
          <a:p>
            <a:r>
              <a:rPr lang="pl-PL" dirty="0" smtClean="0"/>
              <a:t>analizę </a:t>
            </a:r>
            <a:r>
              <a:rPr lang="pl-PL" dirty="0"/>
              <a:t>ryzyka;</a:t>
            </a:r>
          </a:p>
          <a:p>
            <a:r>
              <a:rPr lang="pl-PL" dirty="0" smtClean="0"/>
              <a:t>reakcję </a:t>
            </a:r>
            <a:r>
              <a:rPr lang="pl-PL" dirty="0"/>
              <a:t>na ryzyko;</a:t>
            </a:r>
          </a:p>
          <a:p>
            <a:r>
              <a:rPr lang="pl-PL" dirty="0" smtClean="0"/>
              <a:t>monitorowanie </a:t>
            </a:r>
            <a:r>
              <a:rPr lang="pl-PL" dirty="0"/>
              <a:t>i ocenę procesu zarządzania ryzykiem.</a:t>
            </a:r>
          </a:p>
          <a:p>
            <a:endParaRPr lang="pl-PL" dirty="0"/>
          </a:p>
        </p:txBody>
      </p:sp>
    </p:spTree>
    <p:extLst>
      <p:ext uri="{BB962C8B-B14F-4D97-AF65-F5344CB8AC3E}">
        <p14:creationId xmlns:p14="http://schemas.microsoft.com/office/powerpoint/2010/main" val="61801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1772816"/>
            <a:ext cx="8229600" cy="4176464"/>
          </a:xfrm>
        </p:spPr>
        <p:txBody>
          <a:bodyPr>
            <a:noAutofit/>
          </a:bodyPr>
          <a:lstStyle/>
          <a:p>
            <a:r>
              <a:rPr lang="pl-PL" sz="3600" dirty="0" smtClean="0">
                <a:solidFill>
                  <a:prstClr val="black"/>
                </a:solidFill>
              </a:rPr>
              <a:t>ogół </a:t>
            </a:r>
            <a:r>
              <a:rPr lang="pl-PL" sz="3600" dirty="0">
                <a:solidFill>
                  <a:prstClr val="black"/>
                </a:solidFill>
              </a:rPr>
              <a:t>działań podejmowanych dla zapewnienia realizacji celów i zadań w sposób zgodny z prawem, efektywny, oszczędny i terminowy. </a:t>
            </a:r>
            <a:r>
              <a:rPr lang="pl-PL" sz="2800" dirty="0" smtClean="0">
                <a:solidFill>
                  <a:prstClr val="black"/>
                </a:solidFill>
              </a:rPr>
              <a:t/>
            </a:r>
            <a:br>
              <a:rPr lang="pl-PL" sz="2800" dirty="0" smtClean="0">
                <a:solidFill>
                  <a:prstClr val="black"/>
                </a:solidFill>
              </a:rPr>
            </a:br>
            <a:r>
              <a:rPr lang="pl-PL" sz="2800" dirty="0">
                <a:solidFill>
                  <a:prstClr val="black"/>
                </a:solidFill>
              </a:rPr>
              <a:t/>
            </a:r>
            <a:br>
              <a:rPr lang="pl-PL" sz="2800" dirty="0">
                <a:solidFill>
                  <a:prstClr val="black"/>
                </a:solidFill>
              </a:rPr>
            </a:br>
            <a:endParaRPr lang="pl-PL" sz="2000" dirty="0"/>
          </a:p>
        </p:txBody>
      </p:sp>
      <p:sp>
        <p:nvSpPr>
          <p:cNvPr id="3" name="pole tekstowe 2"/>
          <p:cNvSpPr txBox="1"/>
          <p:nvPr/>
        </p:nvSpPr>
        <p:spPr>
          <a:xfrm>
            <a:off x="467544" y="943853"/>
            <a:ext cx="7848872" cy="646331"/>
          </a:xfrm>
          <a:prstGeom prst="rect">
            <a:avLst/>
          </a:prstGeom>
          <a:noFill/>
        </p:spPr>
        <p:txBody>
          <a:bodyPr wrap="square" rtlCol="0">
            <a:spAutoFit/>
          </a:bodyPr>
          <a:lstStyle/>
          <a:p>
            <a:pPr algn="ctr"/>
            <a:r>
              <a:rPr lang="pl-PL" sz="3600" dirty="0">
                <a:solidFill>
                  <a:prstClr val="black"/>
                </a:solidFill>
                <a:latin typeface="+mj-lt"/>
              </a:rPr>
              <a:t>Kontrola zarządcza </a:t>
            </a:r>
            <a:r>
              <a:rPr lang="pl-PL" sz="3600" dirty="0" smtClean="0">
                <a:solidFill>
                  <a:prstClr val="black"/>
                </a:solidFill>
                <a:latin typeface="+mj-lt"/>
              </a:rPr>
              <a:t>to</a:t>
            </a:r>
            <a:endParaRPr lang="pl-PL" sz="3600" dirty="0">
              <a:latin typeface="+mj-lt"/>
            </a:endParaRPr>
          </a:p>
        </p:txBody>
      </p:sp>
    </p:spTree>
    <p:extLst>
      <p:ext uri="{BB962C8B-B14F-4D97-AF65-F5344CB8AC3E}">
        <p14:creationId xmlns:p14="http://schemas.microsoft.com/office/powerpoint/2010/main" val="2954322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Określenie celów i zadań</a:t>
            </a:r>
          </a:p>
        </p:txBody>
      </p:sp>
      <p:sp>
        <p:nvSpPr>
          <p:cNvPr id="3" name="Symbol zastępczy zawartości 2"/>
          <p:cNvSpPr>
            <a:spLocks noGrp="1"/>
          </p:cNvSpPr>
          <p:nvPr>
            <p:ph idx="1"/>
          </p:nvPr>
        </p:nvSpPr>
        <p:spPr/>
        <p:txBody>
          <a:bodyPr/>
          <a:lstStyle/>
          <a:p>
            <a:r>
              <a:rPr lang="pl-PL" dirty="0" smtClean="0"/>
              <a:t>w </a:t>
            </a:r>
            <a:r>
              <a:rPr lang="pl-PL" dirty="0"/>
              <a:t>Urzędzie </a:t>
            </a:r>
            <a:r>
              <a:rPr lang="pl-PL" dirty="0" smtClean="0"/>
              <a:t>i jednostkach organizacyjnych tworzy </a:t>
            </a:r>
            <a:r>
              <a:rPr lang="pl-PL" dirty="0"/>
              <a:t>się plany </a:t>
            </a:r>
            <a:r>
              <a:rPr lang="pl-PL" dirty="0" smtClean="0"/>
              <a:t>działalności;</a:t>
            </a:r>
          </a:p>
          <a:p>
            <a:r>
              <a:rPr lang="pl-PL" dirty="0" smtClean="0"/>
              <a:t>plany </a:t>
            </a:r>
            <a:r>
              <a:rPr lang="pl-PL" dirty="0"/>
              <a:t>działalności </a:t>
            </a:r>
            <a:r>
              <a:rPr lang="pl-PL" dirty="0" smtClean="0"/>
              <a:t>tworzy </a:t>
            </a:r>
            <a:r>
              <a:rPr lang="pl-PL" dirty="0"/>
              <a:t>się w celu udokumentowania procesu wyznaczania celów oraz monitorowania ich realizacji. Do planu wpisuje się cele związane z zadaniami priorytetowymi na kolejny rok.</a:t>
            </a:r>
          </a:p>
        </p:txBody>
      </p:sp>
    </p:spTree>
    <p:extLst>
      <p:ext uri="{BB962C8B-B14F-4D97-AF65-F5344CB8AC3E}">
        <p14:creationId xmlns:p14="http://schemas.microsoft.com/office/powerpoint/2010/main" val="1547189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Cele określa się na poziomie:</a:t>
            </a:r>
          </a:p>
        </p:txBody>
      </p:sp>
      <p:sp>
        <p:nvSpPr>
          <p:cNvPr id="3" name="Symbol zastępczy zawartości 2"/>
          <p:cNvSpPr>
            <a:spLocks noGrp="1"/>
          </p:cNvSpPr>
          <p:nvPr>
            <p:ph idx="1"/>
          </p:nvPr>
        </p:nvSpPr>
        <p:spPr/>
        <p:txBody>
          <a:bodyPr/>
          <a:lstStyle/>
          <a:p>
            <a:r>
              <a:rPr lang="pl-PL" dirty="0" smtClean="0"/>
              <a:t>strategicznym </a:t>
            </a:r>
            <a:r>
              <a:rPr lang="pl-PL" dirty="0"/>
              <a:t>– c</a:t>
            </a:r>
            <a:r>
              <a:rPr lang="pl-PL" dirty="0" smtClean="0"/>
              <a:t>ele </a:t>
            </a:r>
            <a:r>
              <a:rPr lang="pl-PL" dirty="0"/>
              <a:t>strategiczne zostały określone w Strategii Rozwoju Miasta Sosnowca do 2020 r</a:t>
            </a:r>
            <a:r>
              <a:rPr lang="pl-PL" dirty="0" smtClean="0"/>
              <a:t>.;</a:t>
            </a:r>
          </a:p>
          <a:p>
            <a:r>
              <a:rPr lang="pl-PL" dirty="0" smtClean="0"/>
              <a:t>operacyjnym </a:t>
            </a:r>
            <a:r>
              <a:rPr lang="pl-PL" dirty="0"/>
              <a:t>– odnoszące się do zadań wskazanych przez kierowników komórek organizacyjnych, służące realizacji celów strategicznych</a:t>
            </a:r>
          </a:p>
        </p:txBody>
      </p:sp>
    </p:spTree>
    <p:extLst>
      <p:ext uri="{BB962C8B-B14F-4D97-AF65-F5344CB8AC3E}">
        <p14:creationId xmlns:p14="http://schemas.microsoft.com/office/powerpoint/2010/main" val="3575460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Zarządzanie </a:t>
            </a:r>
            <a:r>
              <a:rPr lang="pl-PL" dirty="0"/>
              <a:t>ryzykiem</a:t>
            </a:r>
          </a:p>
        </p:txBody>
      </p:sp>
      <p:sp>
        <p:nvSpPr>
          <p:cNvPr id="3" name="Symbol zastępczy zawartości 2"/>
          <p:cNvSpPr>
            <a:spLocks noGrp="1"/>
          </p:cNvSpPr>
          <p:nvPr>
            <p:ph idx="1"/>
          </p:nvPr>
        </p:nvSpPr>
        <p:spPr/>
        <p:txBody>
          <a:bodyPr>
            <a:normAutofit fontScale="92500"/>
          </a:bodyPr>
          <a:lstStyle/>
          <a:p>
            <a:r>
              <a:rPr lang="pl-PL" dirty="0" smtClean="0"/>
              <a:t>w </a:t>
            </a:r>
            <a:r>
              <a:rPr lang="pl-PL" dirty="0"/>
              <a:t>celu zwiększenia prawdopodobieństwa osiągnięcia wyznaczonych celów i realizacji zadań realizowany jest proces pn. zarządzanie ryzykiem. </a:t>
            </a:r>
            <a:endParaRPr lang="pl-PL" dirty="0" smtClean="0"/>
          </a:p>
          <a:p>
            <a:r>
              <a:rPr lang="pl-PL" dirty="0" smtClean="0"/>
              <a:t>zarządzanie </a:t>
            </a:r>
            <a:r>
              <a:rPr lang="pl-PL" dirty="0"/>
              <a:t>ryzykiem powinno prowadzić do eliminacji lub ograniczenia - do akceptowalnego poziomu –prawdopodobieństwa i skutków wystąpienia zdarzeń negatywnych w celu usprawnienie funkcjonowania jednostki oraz zapewnienia ochrony jej majątku i wizerunku.</a:t>
            </a:r>
          </a:p>
        </p:txBody>
      </p:sp>
    </p:spTree>
    <p:extLst>
      <p:ext uri="{BB962C8B-B14F-4D97-AF65-F5344CB8AC3E}">
        <p14:creationId xmlns:p14="http://schemas.microsoft.com/office/powerpoint/2010/main" val="286591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Kierownicy komórek organizacyjnych zobowiązani są do:</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określenia </a:t>
            </a:r>
            <a:r>
              <a:rPr lang="pl-PL" dirty="0"/>
              <a:t>celów i zadań własnej komórki organizacyjnej w co najmniej rocznej </a:t>
            </a:r>
            <a:r>
              <a:rPr lang="pl-PL" dirty="0" smtClean="0"/>
              <a:t>perspektywie;</a:t>
            </a:r>
          </a:p>
          <a:p>
            <a:r>
              <a:rPr lang="pl-PL" dirty="0" smtClean="0"/>
              <a:t>zapewnienia </a:t>
            </a:r>
            <a:r>
              <a:rPr lang="pl-PL" dirty="0"/>
              <a:t>odpowiedniego systemu monitorowania realizacji celów i zadań we własnej komórce </a:t>
            </a:r>
            <a:r>
              <a:rPr lang="pl-PL" dirty="0" smtClean="0"/>
              <a:t>organizacyjnej;</a:t>
            </a:r>
          </a:p>
          <a:p>
            <a:r>
              <a:rPr lang="pl-PL" dirty="0" smtClean="0"/>
              <a:t>przeprowadzenia </a:t>
            </a:r>
            <a:r>
              <a:rPr lang="pl-PL" dirty="0"/>
              <a:t>oceny realizacji celów i zadań pod względem oszczędności, efektywności </a:t>
            </a:r>
            <a:r>
              <a:rPr lang="pl-PL" dirty="0" smtClean="0"/>
              <a:t>i </a:t>
            </a:r>
            <a:r>
              <a:rPr lang="pl-PL" dirty="0"/>
              <a:t>skuteczności</a:t>
            </a:r>
          </a:p>
          <a:p>
            <a:endParaRPr lang="pl-PL" dirty="0"/>
          </a:p>
        </p:txBody>
      </p:sp>
    </p:spTree>
    <p:extLst>
      <p:ext uri="{BB962C8B-B14F-4D97-AF65-F5344CB8AC3E}">
        <p14:creationId xmlns:p14="http://schemas.microsoft.com/office/powerpoint/2010/main" val="3590141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Kierownicy komórek organizacyjnych zobowiązani są do cd.:</a:t>
            </a:r>
            <a:endParaRPr lang="pl-PL" dirty="0"/>
          </a:p>
        </p:txBody>
      </p:sp>
      <p:sp>
        <p:nvSpPr>
          <p:cNvPr id="3" name="Symbol zastępczy zawartości 2"/>
          <p:cNvSpPr>
            <a:spLocks noGrp="1"/>
          </p:cNvSpPr>
          <p:nvPr>
            <p:ph idx="1"/>
          </p:nvPr>
        </p:nvSpPr>
        <p:spPr/>
        <p:txBody>
          <a:bodyPr>
            <a:normAutofit/>
          </a:bodyPr>
          <a:lstStyle/>
          <a:p>
            <a:r>
              <a:rPr lang="pl-PL" dirty="0"/>
              <a:t>p</a:t>
            </a:r>
            <a:r>
              <a:rPr lang="pl-PL" dirty="0" smtClean="0"/>
              <a:t>rzeprowadzenia analizy ryzyka dla określonych celów i zadań, tj. dokonać identyfikacji istniejących </a:t>
            </a:r>
            <a:r>
              <a:rPr lang="pl-PL" dirty="0" err="1" smtClean="0"/>
              <a:t>ryzyk</a:t>
            </a:r>
            <a:r>
              <a:rPr lang="pl-PL" dirty="0" smtClean="0"/>
              <a:t>, oszacowania ich istotności i określenia działań mających na celu eliminację lub minimalizację ryzyka do poziomu akceptowalnego;</a:t>
            </a:r>
          </a:p>
          <a:p>
            <a:pPr marL="0" indent="0">
              <a:buNone/>
            </a:pPr>
            <a:endParaRPr lang="pl-PL" dirty="0"/>
          </a:p>
        </p:txBody>
      </p:sp>
    </p:spTree>
    <p:extLst>
      <p:ext uri="{BB962C8B-B14F-4D97-AF65-F5344CB8AC3E}">
        <p14:creationId xmlns:p14="http://schemas.microsoft.com/office/powerpoint/2010/main" val="4012694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Plan działalności i rejestr </a:t>
            </a:r>
            <a:r>
              <a:rPr lang="pl-PL" dirty="0" err="1" smtClean="0"/>
              <a:t>ryzyk</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Kierownicy komórek organizacyjnych i jednostek organizacyjnych Gminy nanoszą określone przez nich cele, zadania i mierniki do Planu działalności, natomiast wynik analizy ryzyka odzwierciedlony jest w dokumencie Rejestr </a:t>
            </a:r>
            <a:r>
              <a:rPr lang="pl-PL" dirty="0" err="1" smtClean="0"/>
              <a:t>ryzyk</a:t>
            </a:r>
            <a:r>
              <a:rPr lang="pl-PL" dirty="0" smtClean="0"/>
              <a:t> i mapie punktowej oceny ryzyka;</a:t>
            </a:r>
          </a:p>
          <a:p>
            <a:r>
              <a:rPr lang="pl-PL" dirty="0"/>
              <a:t>Wydział Audytu Wewnętrznego i Kontroli </a:t>
            </a:r>
            <a:r>
              <a:rPr lang="pl-PL" dirty="0" smtClean="0"/>
              <a:t>sporządza </a:t>
            </a:r>
            <a:r>
              <a:rPr lang="pl-PL" dirty="0"/>
              <a:t>zbiorczy „rejestr </a:t>
            </a:r>
            <a:r>
              <a:rPr lang="pl-PL" dirty="0" err="1"/>
              <a:t>ryzyk</a:t>
            </a:r>
            <a:r>
              <a:rPr lang="pl-PL" dirty="0"/>
              <a:t>” dla Urzędu, który </a:t>
            </a:r>
            <a:r>
              <a:rPr lang="pl-PL" dirty="0" smtClean="0"/>
              <a:t>jest zatwierdzany przez Prezydenta.</a:t>
            </a:r>
            <a:endParaRPr lang="pl-PL" dirty="0"/>
          </a:p>
        </p:txBody>
      </p:sp>
    </p:spTree>
    <p:extLst>
      <p:ext uri="{BB962C8B-B14F-4D97-AF65-F5344CB8AC3E}">
        <p14:creationId xmlns:p14="http://schemas.microsoft.com/office/powerpoint/2010/main" val="979964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Cele operacyjne w jednostkach w 2016 roku:</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placówki oświatowe - </a:t>
            </a:r>
            <a:r>
              <a:rPr lang="pl-PL" dirty="0"/>
              <a:t>zapewnienie bezpieczeństwa w placówkach, efektywne wykorzystanie planu dochodów i wydatków budżetowych, podniesienie efektów edukacji, dokształcanie i doskonalenie zawodowe pracowników oraz utrzymanie wysokiej jakości </a:t>
            </a:r>
            <a:r>
              <a:rPr lang="pl-PL" dirty="0" smtClean="0"/>
              <a:t>kształcenia;</a:t>
            </a:r>
          </a:p>
          <a:p>
            <a:r>
              <a:rPr lang="pl-PL" dirty="0" smtClean="0"/>
              <a:t>instytucje </a:t>
            </a:r>
            <a:r>
              <a:rPr lang="pl-PL" dirty="0"/>
              <a:t>kultury </a:t>
            </a:r>
            <a:r>
              <a:rPr lang="pl-PL" dirty="0" smtClean="0"/>
              <a:t>- dostarczanie </a:t>
            </a:r>
            <a:r>
              <a:rPr lang="pl-PL" dirty="0"/>
              <a:t>oferty kulturalnej, </a:t>
            </a:r>
            <a:r>
              <a:rPr lang="pl-PL" dirty="0" smtClean="0"/>
              <a:t>promowanie </a:t>
            </a:r>
            <a:r>
              <a:rPr lang="pl-PL" dirty="0"/>
              <a:t>lokalnych twórców, </a:t>
            </a:r>
            <a:r>
              <a:rPr lang="pl-PL" dirty="0" smtClean="0"/>
              <a:t>prawidłowe gospodarowanie </a:t>
            </a:r>
            <a:r>
              <a:rPr lang="pl-PL" dirty="0"/>
              <a:t>finansami i </a:t>
            </a:r>
            <a:r>
              <a:rPr lang="pl-PL" dirty="0" smtClean="0"/>
              <a:t>mieniem;</a:t>
            </a:r>
            <a:endParaRPr lang="pl-PL" dirty="0"/>
          </a:p>
        </p:txBody>
      </p:sp>
    </p:spTree>
    <p:extLst>
      <p:ext uri="{BB962C8B-B14F-4D97-AF65-F5344CB8AC3E}">
        <p14:creationId xmlns:p14="http://schemas.microsoft.com/office/powerpoint/2010/main" val="2208722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Cele operacyjne w jednostkach  </a:t>
            </a:r>
            <a:r>
              <a:rPr lang="pl-PL" dirty="0" err="1" smtClean="0"/>
              <a:t>jednostkach</a:t>
            </a:r>
            <a:r>
              <a:rPr lang="pl-PL" dirty="0" smtClean="0"/>
              <a:t> w 2016 roku cd.:</a:t>
            </a:r>
            <a:endParaRPr lang="pl-PL" dirty="0"/>
          </a:p>
        </p:txBody>
      </p:sp>
      <p:sp>
        <p:nvSpPr>
          <p:cNvPr id="3" name="Symbol zastępczy zawartości 2"/>
          <p:cNvSpPr>
            <a:spLocks noGrp="1"/>
          </p:cNvSpPr>
          <p:nvPr>
            <p:ph idx="1"/>
          </p:nvPr>
        </p:nvSpPr>
        <p:spPr/>
        <p:txBody>
          <a:bodyPr>
            <a:normAutofit/>
          </a:bodyPr>
          <a:lstStyle/>
          <a:p>
            <a:r>
              <a:rPr lang="pl-PL" dirty="0" smtClean="0"/>
              <a:t>placówki </a:t>
            </a:r>
            <a:r>
              <a:rPr lang="pl-PL" dirty="0"/>
              <a:t>opiekuńczo – </a:t>
            </a:r>
            <a:r>
              <a:rPr lang="pl-PL" dirty="0" smtClean="0"/>
              <a:t>wychowawcze - zapewnienie </a:t>
            </a:r>
            <a:r>
              <a:rPr lang="pl-PL" dirty="0"/>
              <a:t>pomocy osobom </a:t>
            </a:r>
            <a:r>
              <a:rPr lang="pl-PL" dirty="0" smtClean="0"/>
              <a:t>potrzebującym;</a:t>
            </a:r>
          </a:p>
          <a:p>
            <a:r>
              <a:rPr lang="pl-PL" dirty="0" smtClean="0"/>
              <a:t>Powiatowy Urząd </a:t>
            </a:r>
            <a:r>
              <a:rPr lang="pl-PL" dirty="0"/>
              <a:t>Pracy </a:t>
            </a:r>
            <a:r>
              <a:rPr lang="pl-PL" dirty="0" smtClean="0"/>
              <a:t>- doskonalenie </a:t>
            </a:r>
            <a:r>
              <a:rPr lang="pl-PL" dirty="0"/>
              <a:t>usługi pośrednictwa pracy, </a:t>
            </a:r>
            <a:r>
              <a:rPr lang="pl-PL" dirty="0" smtClean="0"/>
              <a:t>poprawa </a:t>
            </a:r>
            <a:r>
              <a:rPr lang="pl-PL" dirty="0"/>
              <a:t>stopnia przygotowania zawodowego i zdolności do zatrudnienia osób bezrobotnych oraz wspieranie rozwoju lokalnego rynku pracy.</a:t>
            </a:r>
          </a:p>
        </p:txBody>
      </p:sp>
    </p:spTree>
    <p:extLst>
      <p:ext uri="{BB962C8B-B14F-4D97-AF65-F5344CB8AC3E}">
        <p14:creationId xmlns:p14="http://schemas.microsoft.com/office/powerpoint/2010/main" val="511610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Mechanizmy kontroli zarządczej</a:t>
            </a:r>
          </a:p>
        </p:txBody>
      </p:sp>
      <p:sp>
        <p:nvSpPr>
          <p:cNvPr id="3" name="Symbol zastępczy zawartości 2"/>
          <p:cNvSpPr>
            <a:spLocks noGrp="1"/>
          </p:cNvSpPr>
          <p:nvPr>
            <p:ph idx="1"/>
          </p:nvPr>
        </p:nvSpPr>
        <p:spPr>
          <a:xfrm>
            <a:off x="467544" y="1484784"/>
            <a:ext cx="8229600" cy="4525963"/>
          </a:xfrm>
        </p:spPr>
        <p:txBody>
          <a:bodyPr/>
          <a:lstStyle/>
          <a:p>
            <a:r>
              <a:rPr lang="pl-PL" dirty="0" smtClean="0"/>
              <a:t>dokumentowanie </a:t>
            </a:r>
            <a:r>
              <a:rPr lang="pl-PL" dirty="0"/>
              <a:t>systemu kontroli </a:t>
            </a:r>
            <a:r>
              <a:rPr lang="pl-PL" dirty="0" smtClean="0"/>
              <a:t>zarządczej;</a:t>
            </a:r>
          </a:p>
          <a:p>
            <a:r>
              <a:rPr lang="pl-PL" dirty="0"/>
              <a:t>n</a:t>
            </a:r>
            <a:r>
              <a:rPr lang="pl-PL" dirty="0" smtClean="0"/>
              <a:t>adzór;</a:t>
            </a:r>
          </a:p>
          <a:p>
            <a:r>
              <a:rPr lang="pl-PL" dirty="0"/>
              <a:t>ciągłość </a:t>
            </a:r>
            <a:r>
              <a:rPr lang="pl-PL" dirty="0" smtClean="0"/>
              <a:t>działalności;</a:t>
            </a:r>
          </a:p>
          <a:p>
            <a:r>
              <a:rPr lang="pl-PL" dirty="0"/>
              <a:t>ochrona </a:t>
            </a:r>
            <a:r>
              <a:rPr lang="pl-PL" dirty="0" smtClean="0"/>
              <a:t>zasobów;</a:t>
            </a:r>
          </a:p>
          <a:p>
            <a:r>
              <a:rPr lang="pl-PL" dirty="0"/>
              <a:t>mechanizmy kontroli dotyczące operacji finansowych i </a:t>
            </a:r>
            <a:r>
              <a:rPr lang="pl-PL" dirty="0" smtClean="0"/>
              <a:t>gospodarczych;</a:t>
            </a:r>
          </a:p>
          <a:p>
            <a:r>
              <a:rPr lang="pl-PL" dirty="0" smtClean="0"/>
              <a:t>mechanizmy </a:t>
            </a:r>
            <a:r>
              <a:rPr lang="pl-PL" dirty="0"/>
              <a:t>kontroli dotyczące systemów </a:t>
            </a:r>
            <a:r>
              <a:rPr lang="pl-PL" dirty="0" smtClean="0"/>
              <a:t>informatycznych.</a:t>
            </a:r>
            <a:endParaRPr lang="pl-PL" dirty="0"/>
          </a:p>
        </p:txBody>
      </p:sp>
    </p:spTree>
    <p:extLst>
      <p:ext uri="{BB962C8B-B14F-4D97-AF65-F5344CB8AC3E}">
        <p14:creationId xmlns:p14="http://schemas.microsoft.com/office/powerpoint/2010/main" val="419458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Mechanizmy kontroli </a:t>
            </a:r>
            <a:r>
              <a:rPr lang="pl-PL" dirty="0" smtClean="0"/>
              <a:t>zarządczej - </a:t>
            </a:r>
            <a:r>
              <a:rPr lang="pl-PL" dirty="0"/>
              <a:t>dokumentowanie systemu</a:t>
            </a:r>
          </a:p>
        </p:txBody>
      </p:sp>
      <p:sp>
        <p:nvSpPr>
          <p:cNvPr id="3" name="Symbol zastępczy zawartości 2"/>
          <p:cNvSpPr>
            <a:spLocks noGrp="1"/>
          </p:cNvSpPr>
          <p:nvPr>
            <p:ph idx="1"/>
          </p:nvPr>
        </p:nvSpPr>
        <p:spPr>
          <a:xfrm>
            <a:off x="467544" y="1844824"/>
            <a:ext cx="8229600" cy="4165923"/>
          </a:xfrm>
        </p:spPr>
        <p:txBody>
          <a:bodyPr/>
          <a:lstStyle/>
          <a:p>
            <a:r>
              <a:rPr lang="pl-PL" dirty="0"/>
              <a:t>w</a:t>
            </a:r>
            <a:r>
              <a:rPr lang="pl-PL" dirty="0" smtClean="0"/>
              <a:t> Urzędzie działają </a:t>
            </a:r>
            <a:r>
              <a:rPr lang="pl-PL" dirty="0"/>
              <a:t>procedury wewnętrzne, instrukcje, </a:t>
            </a:r>
            <a:r>
              <a:rPr lang="pl-PL" dirty="0" smtClean="0"/>
              <a:t>oraz </a:t>
            </a:r>
            <a:r>
              <a:rPr lang="pl-PL" dirty="0"/>
              <a:t>inne </a:t>
            </a:r>
            <a:r>
              <a:rPr lang="pl-PL" dirty="0" smtClean="0"/>
              <a:t>regulacje wewnętrzne </a:t>
            </a:r>
            <a:r>
              <a:rPr lang="pl-PL" dirty="0"/>
              <a:t>stanowiące dokumentację systemu kontroli </a:t>
            </a:r>
            <a:r>
              <a:rPr lang="pl-PL" dirty="0" smtClean="0"/>
              <a:t>zarządczej;</a:t>
            </a:r>
          </a:p>
          <a:p>
            <a:endParaRPr lang="pl-PL" dirty="0"/>
          </a:p>
        </p:txBody>
      </p:sp>
    </p:spTree>
    <p:extLst>
      <p:ext uri="{BB962C8B-B14F-4D97-AF65-F5344CB8AC3E}">
        <p14:creationId xmlns:p14="http://schemas.microsoft.com/office/powerpoint/2010/main" val="2691830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548680"/>
            <a:ext cx="8229600" cy="1143000"/>
          </a:xfrm>
        </p:spPr>
        <p:txBody>
          <a:bodyPr/>
          <a:lstStyle/>
          <a:p>
            <a:r>
              <a:rPr lang="pl-PL" dirty="0"/>
              <a:t>Kontrola zarządcza </a:t>
            </a:r>
          </a:p>
        </p:txBody>
      </p:sp>
      <p:sp>
        <p:nvSpPr>
          <p:cNvPr id="3" name="Symbol zastępczy zawartości 2"/>
          <p:cNvSpPr>
            <a:spLocks noGrp="1"/>
          </p:cNvSpPr>
          <p:nvPr>
            <p:ph idx="1"/>
          </p:nvPr>
        </p:nvSpPr>
        <p:spPr>
          <a:xfrm>
            <a:off x="467544" y="2060848"/>
            <a:ext cx="8229600" cy="2692896"/>
          </a:xfrm>
        </p:spPr>
        <p:txBody>
          <a:bodyPr/>
          <a:lstStyle/>
          <a:p>
            <a:pPr marL="0" indent="0">
              <a:buNone/>
            </a:pPr>
            <a:r>
              <a:rPr lang="pl-PL" dirty="0" smtClean="0"/>
              <a:t>jest </a:t>
            </a:r>
            <a:r>
              <a:rPr lang="pl-PL" dirty="0"/>
              <a:t>to system zarządzania jednostką samorządu terytorialnego, zaś najistotniejszym jej elementem jest system wyznaczania celów i zadań oraz monitorowania stopnia ich realizacji.</a:t>
            </a:r>
          </a:p>
        </p:txBody>
      </p:sp>
    </p:spTree>
    <p:extLst>
      <p:ext uri="{BB962C8B-B14F-4D97-AF65-F5344CB8AC3E}">
        <p14:creationId xmlns:p14="http://schemas.microsoft.com/office/powerpoint/2010/main" val="4000708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Mechanizmy kontroli </a:t>
            </a:r>
            <a:r>
              <a:rPr lang="pl-PL" dirty="0" smtClean="0"/>
              <a:t>zarządczej </a:t>
            </a:r>
            <a:r>
              <a:rPr lang="pl-PL" dirty="0"/>
              <a:t>- nadzór</a:t>
            </a:r>
          </a:p>
        </p:txBody>
      </p:sp>
      <p:sp>
        <p:nvSpPr>
          <p:cNvPr id="3" name="Symbol zastępczy zawartości 2"/>
          <p:cNvSpPr>
            <a:spLocks noGrp="1"/>
          </p:cNvSpPr>
          <p:nvPr>
            <p:ph idx="1"/>
          </p:nvPr>
        </p:nvSpPr>
        <p:spPr>
          <a:xfrm>
            <a:off x="467544" y="1844824"/>
            <a:ext cx="8229600" cy="4165923"/>
          </a:xfrm>
        </p:spPr>
        <p:txBody>
          <a:bodyPr>
            <a:normAutofit fontScale="92500" lnSpcReduction="20000"/>
          </a:bodyPr>
          <a:lstStyle/>
          <a:p>
            <a:r>
              <a:rPr lang="pl-PL" dirty="0"/>
              <a:t>w Urzędzie prowadzony jest nadzór nad wykonywaniem zadań w celu ich oszczędnej, efektywnej i skutecznej realizacji. Zakres nadzoru wynika z „Regulaminu organizacyjnego Urzędu Miasta Sosnowca”, zwłaszcza w częściach dotyczących zasad kierowania pracą Urzędu, podziału zadań pomiędzy stanowiskami kierowniczymi oraz zakresu działania poszczególnych komórek organizacyjnych, a także wynika z indywidualnych zakresów </a:t>
            </a:r>
            <a:r>
              <a:rPr lang="pl-PL" dirty="0" smtClean="0"/>
              <a:t>czynności.</a:t>
            </a:r>
            <a:endParaRPr lang="pl-PL" dirty="0"/>
          </a:p>
        </p:txBody>
      </p:sp>
    </p:spTree>
    <p:extLst>
      <p:ext uri="{BB962C8B-B14F-4D97-AF65-F5344CB8AC3E}">
        <p14:creationId xmlns:p14="http://schemas.microsoft.com/office/powerpoint/2010/main" val="2239421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Mechanizmy kontroli </a:t>
            </a:r>
            <a:r>
              <a:rPr lang="pl-PL" dirty="0" smtClean="0"/>
              <a:t>zarządczej </a:t>
            </a:r>
            <a:r>
              <a:rPr lang="pl-PL" dirty="0"/>
              <a:t>- ciągłość działalności</a:t>
            </a:r>
          </a:p>
        </p:txBody>
      </p:sp>
      <p:sp>
        <p:nvSpPr>
          <p:cNvPr id="3" name="Symbol zastępczy zawartości 2"/>
          <p:cNvSpPr>
            <a:spLocks noGrp="1"/>
          </p:cNvSpPr>
          <p:nvPr>
            <p:ph idx="1"/>
          </p:nvPr>
        </p:nvSpPr>
        <p:spPr>
          <a:xfrm>
            <a:off x="467544" y="1844824"/>
            <a:ext cx="8229600" cy="4165923"/>
          </a:xfrm>
        </p:spPr>
        <p:txBody>
          <a:bodyPr>
            <a:normAutofit/>
          </a:bodyPr>
          <a:lstStyle/>
          <a:p>
            <a:r>
              <a:rPr lang="pl-PL" dirty="0"/>
              <a:t>funkcjonują mechanizmy służące utrzymaniu ciągłości działalności Urzędu poprzez system zastępstw, delegowania uprawnień, upoważnień i innych regulacji wewnętrznych</a:t>
            </a:r>
          </a:p>
        </p:txBody>
      </p:sp>
    </p:spTree>
    <p:extLst>
      <p:ext uri="{BB962C8B-B14F-4D97-AF65-F5344CB8AC3E}">
        <p14:creationId xmlns:p14="http://schemas.microsoft.com/office/powerpoint/2010/main" val="4121935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Mechanizmy kontroli </a:t>
            </a:r>
            <a:r>
              <a:rPr lang="pl-PL" dirty="0" smtClean="0"/>
              <a:t>zarządczej </a:t>
            </a:r>
            <a:r>
              <a:rPr lang="pl-PL" dirty="0"/>
              <a:t>- ochrona zasobów</a:t>
            </a:r>
          </a:p>
        </p:txBody>
      </p:sp>
      <p:sp>
        <p:nvSpPr>
          <p:cNvPr id="3" name="Symbol zastępczy zawartości 2"/>
          <p:cNvSpPr>
            <a:spLocks noGrp="1"/>
          </p:cNvSpPr>
          <p:nvPr>
            <p:ph idx="1"/>
          </p:nvPr>
        </p:nvSpPr>
        <p:spPr>
          <a:xfrm>
            <a:off x="467544" y="1844824"/>
            <a:ext cx="8229600" cy="4165923"/>
          </a:xfrm>
        </p:spPr>
        <p:txBody>
          <a:bodyPr>
            <a:normAutofit lnSpcReduction="10000"/>
          </a:bodyPr>
          <a:lstStyle/>
          <a:p>
            <a:r>
              <a:rPr lang="pl-PL" dirty="0"/>
              <a:t>dostęp do zasobów finansowych, materialnych i informacyjnych jednostki mają wyłącznie upoważnione osoby. Osoby zarządzające i podlegli pracownicy są odpowiedzialni za zapewnienie ochrony i właściwe wykorzystanie zasobów jednostki. Pracownikom powierzono odpowiedzialność materialną za przekazane składniki majątkowe. </a:t>
            </a:r>
          </a:p>
        </p:txBody>
      </p:sp>
    </p:spTree>
    <p:extLst>
      <p:ext uri="{BB962C8B-B14F-4D97-AF65-F5344CB8AC3E}">
        <p14:creationId xmlns:p14="http://schemas.microsoft.com/office/powerpoint/2010/main" val="39590855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Mechanizmy kontroli </a:t>
            </a:r>
            <a:r>
              <a:rPr lang="pl-PL" dirty="0" smtClean="0"/>
              <a:t>zarządczej </a:t>
            </a:r>
            <a:r>
              <a:rPr lang="pl-PL" dirty="0"/>
              <a:t>- </a:t>
            </a:r>
            <a:r>
              <a:rPr lang="pl-PL" sz="3600" dirty="0"/>
              <a:t>dotyczące operacji finansowych i gospodarczych</a:t>
            </a:r>
          </a:p>
        </p:txBody>
      </p:sp>
      <p:sp>
        <p:nvSpPr>
          <p:cNvPr id="3" name="Symbol zastępczy zawartości 2"/>
          <p:cNvSpPr>
            <a:spLocks noGrp="1"/>
          </p:cNvSpPr>
          <p:nvPr>
            <p:ph idx="1"/>
          </p:nvPr>
        </p:nvSpPr>
        <p:spPr>
          <a:xfrm>
            <a:off x="467544" y="1844824"/>
            <a:ext cx="8229600" cy="4165923"/>
          </a:xfrm>
        </p:spPr>
        <p:txBody>
          <a:bodyPr>
            <a:normAutofit fontScale="77500" lnSpcReduction="20000"/>
          </a:bodyPr>
          <a:lstStyle/>
          <a:p>
            <a:r>
              <a:rPr lang="pl-PL" dirty="0" smtClean="0"/>
              <a:t>rzetelne </a:t>
            </a:r>
            <a:r>
              <a:rPr lang="pl-PL" dirty="0"/>
              <a:t>i pełne dokumentowanie i rejestrowanie operacji finansowych i gospodarczych,</a:t>
            </a:r>
          </a:p>
          <a:p>
            <a:r>
              <a:rPr lang="pl-PL" dirty="0" smtClean="0"/>
              <a:t>zatwierdzanie </a:t>
            </a:r>
            <a:r>
              <a:rPr lang="pl-PL" dirty="0"/>
              <a:t>(autoryzacja) operacji finansowych przez kierownika komórki organizacyjnej lub osoby przez niego upoważnione,</a:t>
            </a:r>
          </a:p>
          <a:p>
            <a:r>
              <a:rPr lang="pl-PL" dirty="0" smtClean="0"/>
              <a:t>podział </a:t>
            </a:r>
            <a:r>
              <a:rPr lang="pl-PL" dirty="0"/>
              <a:t>kluczowych obowiązków,</a:t>
            </a:r>
          </a:p>
          <a:p>
            <a:r>
              <a:rPr lang="pl-PL" dirty="0" smtClean="0"/>
              <a:t>weryfikacja </a:t>
            </a:r>
            <a:r>
              <a:rPr lang="pl-PL" dirty="0"/>
              <a:t>operacji finansowych i gospodarczych przed i po realizacji.</a:t>
            </a:r>
          </a:p>
          <a:p>
            <a:r>
              <a:rPr lang="pl-PL" dirty="0"/>
              <a:t>Zasady prawidłowego funkcjonowania gospodarki finansowej oraz właściwej ochrony majątku Urzędu są uregulowane w „Instrukcji obiegu i kontroli dokumentów finansowo – księgowych w Urzędzie Miasta Sosnowca”;</a:t>
            </a:r>
          </a:p>
          <a:p>
            <a:endParaRPr lang="pl-PL" dirty="0"/>
          </a:p>
        </p:txBody>
      </p:sp>
    </p:spTree>
    <p:extLst>
      <p:ext uri="{BB962C8B-B14F-4D97-AF65-F5344CB8AC3E}">
        <p14:creationId xmlns:p14="http://schemas.microsoft.com/office/powerpoint/2010/main" val="1532980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Mechanizmy kontroli </a:t>
            </a:r>
            <a:r>
              <a:rPr lang="pl-PL" dirty="0" smtClean="0"/>
              <a:t>zarządczej </a:t>
            </a:r>
            <a:r>
              <a:rPr lang="pl-PL" dirty="0"/>
              <a:t>- </a:t>
            </a:r>
            <a:r>
              <a:rPr lang="pl-PL" sz="3600" dirty="0"/>
              <a:t>dotyczące systemów informatycznych</a:t>
            </a:r>
          </a:p>
        </p:txBody>
      </p:sp>
      <p:sp>
        <p:nvSpPr>
          <p:cNvPr id="3" name="Symbol zastępczy zawartości 2"/>
          <p:cNvSpPr>
            <a:spLocks noGrp="1"/>
          </p:cNvSpPr>
          <p:nvPr>
            <p:ph idx="1"/>
          </p:nvPr>
        </p:nvSpPr>
        <p:spPr>
          <a:xfrm>
            <a:off x="467544" y="1844824"/>
            <a:ext cx="8229600" cy="4165923"/>
          </a:xfrm>
        </p:spPr>
        <p:txBody>
          <a:bodyPr>
            <a:normAutofit/>
          </a:bodyPr>
          <a:lstStyle/>
          <a:p>
            <a:r>
              <a:rPr lang="pl-PL" dirty="0"/>
              <a:t>w Urzędzie funkcjonują mechanizmy służące zapewnieniu bezpieczeństwa danych i systemów informatycznych. Składają się na nie mechanizmy kontroli dostępu do zasobów informatycznych, sprzętu, systemu, aplikacji, danych, mające na celu ich ochronę przed nieautoryzowanymi zmianami, czy utratą.</a:t>
            </a:r>
          </a:p>
        </p:txBody>
      </p:sp>
    </p:spTree>
    <p:extLst>
      <p:ext uri="{BB962C8B-B14F-4D97-AF65-F5344CB8AC3E}">
        <p14:creationId xmlns:p14="http://schemas.microsoft.com/office/powerpoint/2010/main" val="40092811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Informacja i komunikacja</a:t>
            </a:r>
          </a:p>
        </p:txBody>
      </p:sp>
      <p:sp>
        <p:nvSpPr>
          <p:cNvPr id="3" name="Symbol zastępczy zawartości 2"/>
          <p:cNvSpPr>
            <a:spLocks noGrp="1"/>
          </p:cNvSpPr>
          <p:nvPr>
            <p:ph idx="1"/>
          </p:nvPr>
        </p:nvSpPr>
        <p:spPr/>
        <p:txBody>
          <a:bodyPr/>
          <a:lstStyle/>
          <a:p>
            <a:r>
              <a:rPr lang="pl-PL" dirty="0"/>
              <a:t>Osoby zarządzające oraz podlegli pracownicy mają zapewniony dostęp do informacji niezbędnych do wykonywania przez nich obowiązków. System komunikacji umożliwia przepływ potrzebnych informacji wewnątrz i na zewnątrz Urzędu.</a:t>
            </a:r>
          </a:p>
        </p:txBody>
      </p:sp>
    </p:spTree>
    <p:extLst>
      <p:ext uri="{BB962C8B-B14F-4D97-AF65-F5344CB8AC3E}">
        <p14:creationId xmlns:p14="http://schemas.microsoft.com/office/powerpoint/2010/main" val="943681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Monitorowanie i ocena</a:t>
            </a:r>
          </a:p>
        </p:txBody>
      </p:sp>
      <p:sp>
        <p:nvSpPr>
          <p:cNvPr id="3" name="Symbol zastępczy zawartości 2"/>
          <p:cNvSpPr>
            <a:spLocks noGrp="1"/>
          </p:cNvSpPr>
          <p:nvPr>
            <p:ph idx="1"/>
          </p:nvPr>
        </p:nvSpPr>
        <p:spPr/>
        <p:txBody>
          <a:bodyPr>
            <a:normAutofit/>
          </a:bodyPr>
          <a:lstStyle/>
          <a:p>
            <a:r>
              <a:rPr lang="pl-PL" dirty="0" smtClean="0"/>
              <a:t>monitorowanie </a:t>
            </a:r>
            <a:r>
              <a:rPr lang="pl-PL" dirty="0"/>
              <a:t>systemu kontroli </a:t>
            </a:r>
            <a:r>
              <a:rPr lang="pl-PL" dirty="0" smtClean="0"/>
              <a:t>zarządczej;</a:t>
            </a:r>
          </a:p>
          <a:p>
            <a:r>
              <a:rPr lang="pl-PL" dirty="0"/>
              <a:t>s</a:t>
            </a:r>
            <a:r>
              <a:rPr lang="pl-PL" dirty="0" smtClean="0"/>
              <a:t>amoocena;</a:t>
            </a:r>
          </a:p>
          <a:p>
            <a:r>
              <a:rPr lang="pl-PL" dirty="0"/>
              <a:t>audyt </a:t>
            </a:r>
            <a:r>
              <a:rPr lang="pl-PL" dirty="0" smtClean="0"/>
              <a:t>wewnętrzny;</a:t>
            </a:r>
          </a:p>
          <a:p>
            <a:r>
              <a:rPr lang="pl-PL" dirty="0"/>
              <a:t>kontrola instytucjonalna przeprowadzana przez </a:t>
            </a:r>
            <a:r>
              <a:rPr lang="pl-PL" dirty="0" smtClean="0"/>
              <a:t>WKA;</a:t>
            </a:r>
          </a:p>
          <a:p>
            <a:r>
              <a:rPr lang="pl-PL" dirty="0"/>
              <a:t>kontrola funkcjonalna przeprowadzana przez </a:t>
            </a:r>
            <a:r>
              <a:rPr lang="pl-PL" dirty="0" smtClean="0"/>
              <a:t>kierowników komórek organizacyjnych oraz jednostek organizacyjnych Gminy.</a:t>
            </a:r>
            <a:endParaRPr lang="pl-PL" dirty="0"/>
          </a:p>
        </p:txBody>
      </p:sp>
    </p:spTree>
    <p:extLst>
      <p:ext uri="{BB962C8B-B14F-4D97-AF65-F5344CB8AC3E}">
        <p14:creationId xmlns:p14="http://schemas.microsoft.com/office/powerpoint/2010/main" val="1204272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Monitorowanie i ocena -</a:t>
            </a:r>
            <a:br>
              <a:rPr lang="pl-PL" dirty="0" smtClean="0"/>
            </a:br>
            <a:r>
              <a:rPr lang="pl-PL" sz="4000" dirty="0" smtClean="0"/>
              <a:t>monitorowanie systemu kontroli zarządczej</a:t>
            </a:r>
            <a:endParaRPr lang="pl-PL" sz="4000" dirty="0"/>
          </a:p>
        </p:txBody>
      </p:sp>
      <p:sp>
        <p:nvSpPr>
          <p:cNvPr id="3" name="Symbol zastępczy zawartości 2"/>
          <p:cNvSpPr>
            <a:spLocks noGrp="1"/>
          </p:cNvSpPr>
          <p:nvPr>
            <p:ph idx="1"/>
          </p:nvPr>
        </p:nvSpPr>
        <p:spPr/>
        <p:txBody>
          <a:bodyPr>
            <a:normAutofit/>
          </a:bodyPr>
          <a:lstStyle/>
          <a:p>
            <a:r>
              <a:rPr lang="pl-PL" dirty="0" smtClean="0"/>
              <a:t>kierownicy są </a:t>
            </a:r>
            <a:r>
              <a:rPr lang="pl-PL" dirty="0"/>
              <a:t>zobowiązani do wykonywania bieżącej oceny systemu kontroli </a:t>
            </a:r>
            <a:r>
              <a:rPr lang="pl-PL" dirty="0" smtClean="0"/>
              <a:t>zarządczej;</a:t>
            </a:r>
          </a:p>
          <a:p>
            <a:r>
              <a:rPr lang="pl-PL" dirty="0"/>
              <a:t>k</a:t>
            </a:r>
            <a:r>
              <a:rPr lang="pl-PL" dirty="0" smtClean="0"/>
              <a:t>ierownicy składają do </a:t>
            </a:r>
            <a:r>
              <a:rPr lang="pl-PL" dirty="0"/>
              <a:t>WKA sprawozdanie z wykonania planu działalności w roku </a:t>
            </a:r>
            <a:r>
              <a:rPr lang="pl-PL" dirty="0" smtClean="0"/>
              <a:t>poprzednim;</a:t>
            </a:r>
          </a:p>
          <a:p>
            <a:endParaRPr lang="pl-PL" dirty="0" smtClean="0"/>
          </a:p>
          <a:p>
            <a:endParaRPr lang="pl-PL" dirty="0"/>
          </a:p>
        </p:txBody>
      </p:sp>
    </p:spTree>
    <p:extLst>
      <p:ext uri="{BB962C8B-B14F-4D97-AF65-F5344CB8AC3E}">
        <p14:creationId xmlns:p14="http://schemas.microsoft.com/office/powerpoint/2010/main" val="2985070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Monitorowanie i ocena -</a:t>
            </a:r>
            <a:br>
              <a:rPr lang="pl-PL" dirty="0" smtClean="0"/>
            </a:br>
            <a:r>
              <a:rPr lang="pl-PL" dirty="0"/>
              <a:t>samoocena</a:t>
            </a:r>
          </a:p>
        </p:txBody>
      </p:sp>
      <p:sp>
        <p:nvSpPr>
          <p:cNvPr id="3" name="Symbol zastępczy zawartości 2"/>
          <p:cNvSpPr>
            <a:spLocks noGrp="1"/>
          </p:cNvSpPr>
          <p:nvPr>
            <p:ph idx="1"/>
          </p:nvPr>
        </p:nvSpPr>
        <p:spPr/>
        <p:txBody>
          <a:bodyPr>
            <a:normAutofit fontScale="77500" lnSpcReduction="20000"/>
          </a:bodyPr>
          <a:lstStyle/>
          <a:p>
            <a:r>
              <a:rPr lang="pl-PL" dirty="0"/>
              <a:t>raz w roku przeprowadzana jest samoocena systemu kontroli zarządczej przez osoby zarządzające i podległych pracowników komórek </a:t>
            </a:r>
            <a:r>
              <a:rPr lang="pl-PL" dirty="0" smtClean="0"/>
              <a:t>organizacyjnych;</a:t>
            </a:r>
          </a:p>
          <a:p>
            <a:r>
              <a:rPr lang="pl-PL" dirty="0" smtClean="0"/>
              <a:t>samoocena </a:t>
            </a:r>
            <a:r>
              <a:rPr lang="pl-PL" dirty="0"/>
              <a:t>jest ujęta w ramy procesu odrębnego od bieżącej działalności i </a:t>
            </a:r>
            <a:r>
              <a:rPr lang="pl-PL" dirty="0" smtClean="0"/>
              <a:t>udokumentowana</a:t>
            </a:r>
            <a:r>
              <a:rPr lang="pl-PL" dirty="0"/>
              <a:t>;</a:t>
            </a:r>
            <a:endParaRPr lang="pl-PL" dirty="0" smtClean="0"/>
          </a:p>
          <a:p>
            <a:r>
              <a:rPr lang="pl-PL" dirty="0" smtClean="0"/>
              <a:t>wszyscy pracownicy Urzędu zobowiązani </a:t>
            </a:r>
            <a:r>
              <a:rPr lang="pl-PL" dirty="0"/>
              <a:t>są do </a:t>
            </a:r>
            <a:r>
              <a:rPr lang="pl-PL" dirty="0" smtClean="0"/>
              <a:t>wypełnienia ankiet </a:t>
            </a:r>
            <a:r>
              <a:rPr lang="pl-PL" dirty="0"/>
              <a:t>do samooceny </a:t>
            </a:r>
            <a:r>
              <a:rPr lang="pl-PL" dirty="0" smtClean="0"/>
              <a:t>i przekazania ich do WKA;</a:t>
            </a:r>
          </a:p>
          <a:p>
            <a:r>
              <a:rPr lang="pl-PL" dirty="0" smtClean="0"/>
              <a:t>dyrektorzy jednostek organizacyjnych dokonują podsumowania wyników samooceny i przekazują zbiorcze podsumowanie do WKA;</a:t>
            </a:r>
            <a:endParaRPr lang="pl-PL" dirty="0"/>
          </a:p>
          <a:p>
            <a:r>
              <a:rPr lang="pl-PL" dirty="0"/>
              <a:t>WKA przedstawia Prezydentowi wyniki przeprowadzonej samooceny do akceptacji;</a:t>
            </a:r>
          </a:p>
          <a:p>
            <a:endParaRPr lang="pl-PL" dirty="0" smtClean="0"/>
          </a:p>
          <a:p>
            <a:endParaRPr lang="pl-PL" dirty="0"/>
          </a:p>
        </p:txBody>
      </p:sp>
    </p:spTree>
    <p:extLst>
      <p:ext uri="{BB962C8B-B14F-4D97-AF65-F5344CB8AC3E}">
        <p14:creationId xmlns:p14="http://schemas.microsoft.com/office/powerpoint/2010/main" val="138675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Samoocena w roku 2016</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respondenci </a:t>
            </a:r>
            <a:r>
              <a:rPr lang="pl-PL" dirty="0"/>
              <a:t>w zdecydowanej większości udzielili pozytywnych odpowiedzi na zadane pytania, potwierdzając tym samym znajomość wewnętrznych uregulowań i procedur, a także poprawność ich funkcjonowania w Urzędzie i jednostkach organizacyjnych </a:t>
            </a:r>
            <a:r>
              <a:rPr lang="pl-PL" dirty="0" smtClean="0"/>
              <a:t>Gminy</a:t>
            </a:r>
            <a:r>
              <a:rPr lang="pl-PL" dirty="0"/>
              <a:t>;</a:t>
            </a:r>
            <a:endParaRPr lang="pl-PL" dirty="0" smtClean="0"/>
          </a:p>
          <a:p>
            <a:r>
              <a:rPr lang="pl-PL" dirty="0" smtClean="0"/>
              <a:t>Odpowiedzi negatywne dotyczyły przede wszystkim: stanu zatrudnienia, pisemnego powierzania obowiązków, komunikacji wewnętrznej, wartości etycznych.</a:t>
            </a:r>
          </a:p>
          <a:p>
            <a:r>
              <a:rPr lang="pl-PL" dirty="0" smtClean="0"/>
              <a:t>samoocena </a:t>
            </a:r>
            <a:r>
              <a:rPr lang="pl-PL" dirty="0"/>
              <a:t>ukazała ogólny obraz funkcjonowania kontroli zarządczej i umożliwia wskazanie słabych ogniw w systemie kontroli zarządczej, a także umożliwiła podjęcie odpowiednich działań naprawczych w tym zakresie. </a:t>
            </a:r>
          </a:p>
        </p:txBody>
      </p:sp>
    </p:spTree>
    <p:extLst>
      <p:ext uri="{BB962C8B-B14F-4D97-AF65-F5344CB8AC3E}">
        <p14:creationId xmlns:p14="http://schemas.microsoft.com/office/powerpoint/2010/main" val="750458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818658"/>
          </a:xfrm>
        </p:spPr>
        <p:txBody>
          <a:bodyPr>
            <a:noAutofit/>
          </a:bodyPr>
          <a:lstStyle/>
          <a:p>
            <a:r>
              <a:rPr lang="pl-PL" sz="3600" dirty="0">
                <a:solidFill>
                  <a:prstClr val="black"/>
                </a:solidFill>
              </a:rPr>
              <a:t>Funkcjonowanie systemu kontroli zarządczej </a:t>
            </a:r>
            <a:r>
              <a:rPr lang="pl-PL" sz="3600" dirty="0" smtClean="0">
                <a:solidFill>
                  <a:prstClr val="black"/>
                </a:solidFill>
              </a:rPr>
              <a:t>jest </a:t>
            </a:r>
            <a:r>
              <a:rPr lang="pl-PL" sz="3600" dirty="0">
                <a:solidFill>
                  <a:prstClr val="black"/>
                </a:solidFill>
              </a:rPr>
              <a:t>procesem ciągłym, realizowanym w oparciu o wyciągane wnioski wynikające z bieżącej działalności oraz obowiązujące regulacje wewnętrzne i </a:t>
            </a:r>
            <a:r>
              <a:rPr lang="pl-PL" sz="3600" dirty="0" smtClean="0">
                <a:solidFill>
                  <a:prstClr val="black"/>
                </a:solidFill>
              </a:rPr>
              <a:t>zewnętrzne.</a:t>
            </a:r>
            <a:endParaRPr lang="pl-PL" sz="3600" dirty="0"/>
          </a:p>
        </p:txBody>
      </p:sp>
    </p:spTree>
    <p:extLst>
      <p:ext uri="{BB962C8B-B14F-4D97-AF65-F5344CB8AC3E}">
        <p14:creationId xmlns:p14="http://schemas.microsoft.com/office/powerpoint/2010/main" val="36116541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Monitorowanie i ocena -</a:t>
            </a:r>
            <a:r>
              <a:rPr lang="pl-PL" dirty="0"/>
              <a:t/>
            </a:r>
            <a:br>
              <a:rPr lang="pl-PL" dirty="0"/>
            </a:br>
            <a:r>
              <a:rPr lang="pl-PL" dirty="0"/>
              <a:t>audyt wewnętrzny</a:t>
            </a:r>
          </a:p>
        </p:txBody>
      </p:sp>
      <p:sp>
        <p:nvSpPr>
          <p:cNvPr id="3" name="Symbol zastępczy zawartości 2"/>
          <p:cNvSpPr>
            <a:spLocks noGrp="1"/>
          </p:cNvSpPr>
          <p:nvPr>
            <p:ph idx="1"/>
          </p:nvPr>
        </p:nvSpPr>
        <p:spPr/>
        <p:txBody>
          <a:bodyPr>
            <a:normAutofit fontScale="77500" lnSpcReduction="20000"/>
          </a:bodyPr>
          <a:lstStyle/>
          <a:p>
            <a:r>
              <a:rPr lang="pl-PL" dirty="0" smtClean="0"/>
              <a:t>audytor </a:t>
            </a:r>
            <a:r>
              <a:rPr lang="pl-PL" dirty="0"/>
              <a:t>wewnętrzny prowadzi obiektywną i niezależną ocenę kontroli </a:t>
            </a:r>
            <a:r>
              <a:rPr lang="pl-PL" dirty="0" smtClean="0"/>
              <a:t>zarządczej;</a:t>
            </a:r>
          </a:p>
          <a:p>
            <a:r>
              <a:rPr lang="pl-PL" dirty="0"/>
              <a:t>Audyt wewnętrzny stanowi wsparcie dla Prezydenta i kierowników komórek organizacyjnych w osiąganiu celów poprzez realizację zadań audytowych dotyczących oceny i doskonalenia skuteczności kontroli zarządczej w badanych obszarach.</a:t>
            </a:r>
            <a:endParaRPr lang="pl-PL" dirty="0" smtClean="0"/>
          </a:p>
          <a:p>
            <a:r>
              <a:rPr lang="pl-PL" dirty="0" smtClean="0"/>
              <a:t>rola </a:t>
            </a:r>
            <a:r>
              <a:rPr lang="pl-PL" dirty="0"/>
              <a:t>i udział audytu wewnętrznego w kształtowaniu systemu kontroli zarządczej dotyczy w </a:t>
            </a:r>
            <a:r>
              <a:rPr lang="pl-PL" dirty="0" smtClean="0"/>
              <a:t>szczególności instruktażu oraz </a:t>
            </a:r>
            <a:r>
              <a:rPr lang="pl-PL" dirty="0"/>
              <a:t>działalności doradczej poprzez wskazywanie obszarów, systemów, procesów, projektów, w których wymagana jest poprawa oraz zgłaszanie propozycji </a:t>
            </a:r>
            <a:r>
              <a:rPr lang="pl-PL" dirty="0" smtClean="0"/>
              <a:t>usprawnień.</a:t>
            </a:r>
          </a:p>
          <a:p>
            <a:endParaRPr lang="pl-PL" dirty="0"/>
          </a:p>
        </p:txBody>
      </p:sp>
    </p:spTree>
    <p:extLst>
      <p:ext uri="{BB962C8B-B14F-4D97-AF65-F5344CB8AC3E}">
        <p14:creationId xmlns:p14="http://schemas.microsoft.com/office/powerpoint/2010/main" val="14475905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Monitorowanie i ocena -</a:t>
            </a:r>
            <a:r>
              <a:rPr lang="pl-PL" dirty="0"/>
              <a:t/>
            </a:r>
            <a:br>
              <a:rPr lang="pl-PL" dirty="0"/>
            </a:br>
            <a:r>
              <a:rPr lang="pl-PL" dirty="0"/>
              <a:t>kontrola </a:t>
            </a:r>
            <a:r>
              <a:rPr lang="pl-PL" dirty="0" smtClean="0"/>
              <a:t>instytucjonalna</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a:t>kontrola ta wykonywana jest w oparciu </a:t>
            </a:r>
            <a:r>
              <a:rPr lang="pl-PL" dirty="0" smtClean="0"/>
              <a:t>o </a:t>
            </a:r>
            <a:r>
              <a:rPr lang="pl-PL" dirty="0"/>
              <a:t>„Regulamin kontroli wewnętrznej w Urzędzie Miasta </a:t>
            </a:r>
            <a:r>
              <a:rPr lang="pl-PL" dirty="0" smtClean="0"/>
              <a:t>Sosnowca”;</a:t>
            </a:r>
          </a:p>
          <a:p>
            <a:r>
              <a:rPr lang="pl-PL" dirty="0" smtClean="0"/>
              <a:t>celem </a:t>
            </a:r>
            <a:r>
              <a:rPr lang="pl-PL" dirty="0"/>
              <a:t>kontroli w Urzędzie jest pomoc kierownictwu w doskonaleniu metod zarządzania jednostkami kontrolowanymi poprzez ustalanie i eliminowanie w toku kontroli </a:t>
            </a:r>
            <a:r>
              <a:rPr lang="pl-PL" dirty="0" err="1"/>
              <a:t>organizacyjno</a:t>
            </a:r>
            <a:r>
              <a:rPr lang="pl-PL" dirty="0"/>
              <a:t> – prawnych i finansowych nieprawidłowości w tych jednostkach, a także nadzorowanie realizacji wydanych zaleceń </a:t>
            </a:r>
            <a:r>
              <a:rPr lang="pl-PL" dirty="0" smtClean="0"/>
              <a:t>pokontrolnych.</a:t>
            </a:r>
            <a:endParaRPr lang="pl-PL" dirty="0"/>
          </a:p>
        </p:txBody>
      </p:sp>
    </p:spTree>
    <p:extLst>
      <p:ext uri="{BB962C8B-B14F-4D97-AF65-F5344CB8AC3E}">
        <p14:creationId xmlns:p14="http://schemas.microsoft.com/office/powerpoint/2010/main" val="3848447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Monitorowanie i ocena -</a:t>
            </a:r>
            <a:r>
              <a:rPr lang="pl-PL" dirty="0"/>
              <a:t/>
            </a:r>
            <a:br>
              <a:rPr lang="pl-PL" dirty="0"/>
            </a:br>
            <a:r>
              <a:rPr lang="pl-PL" dirty="0"/>
              <a:t>kontrola </a:t>
            </a:r>
            <a:r>
              <a:rPr lang="pl-PL" dirty="0" smtClean="0"/>
              <a:t>funkcjonalna</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Jest to kontrola </a:t>
            </a:r>
            <a:r>
              <a:rPr lang="pl-PL" dirty="0"/>
              <a:t>sprawowaną przez naczelników wydziałów, kierowników jednostek organizacyjnych oraz inne osoby biorące udział w realizacji określonych zadań, operacji, procesów, których obowiązki wykonywania kontroli funkcjonalnej zostały określone w zakresach czynności, bądź którzy do wykonywania tej kontroli zostali zobligowani na podstawie innych przepisów w sposób bieżący, ciągły i bezpośredni. </a:t>
            </a:r>
          </a:p>
        </p:txBody>
      </p:sp>
    </p:spTree>
    <p:extLst>
      <p:ext uri="{BB962C8B-B14F-4D97-AF65-F5344CB8AC3E}">
        <p14:creationId xmlns:p14="http://schemas.microsoft.com/office/powerpoint/2010/main" val="2787206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289451"/>
          </a:xfrm>
        </p:spPr>
        <p:txBody>
          <a:bodyPr>
            <a:normAutofit lnSpcReduction="10000"/>
          </a:bodyPr>
          <a:lstStyle/>
          <a:p>
            <a:r>
              <a:rPr lang="pl-PL" dirty="0"/>
              <a:t>Doskonalenie mechanizmów kontroli zarządczej w Urzędzie oraz w jednostkach organizacyjnych Gminy jest procesem ciągłym, realizowanym w oparciu o zasady funkcjonowania Urzędu i jednostek organizacyjnych Gminy</a:t>
            </a:r>
            <a:r>
              <a:rPr lang="pl-PL" dirty="0" smtClean="0"/>
              <a:t>.</a:t>
            </a:r>
          </a:p>
          <a:p>
            <a:r>
              <a:rPr lang="pl-PL" dirty="0"/>
              <a:t>Wdrożenie kontroli zarządczej przyczynia się do doskonalenia działalności Urzędu i jednostek organizacyjnych Gminy, a także do ciągłego diagnozowania, monitorowania i poprawiania realizowanych procesów.</a:t>
            </a:r>
          </a:p>
        </p:txBody>
      </p:sp>
    </p:spTree>
    <p:extLst>
      <p:ext uri="{BB962C8B-B14F-4D97-AF65-F5344CB8AC3E}">
        <p14:creationId xmlns:p14="http://schemas.microsoft.com/office/powerpoint/2010/main" val="22004697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endParaRPr lang="pl-PL" dirty="0"/>
          </a:p>
          <a:p>
            <a:pPr marL="0" indent="0" algn="ctr">
              <a:buNone/>
            </a:pPr>
            <a:endParaRPr lang="pl-PL" dirty="0" smtClean="0"/>
          </a:p>
          <a:p>
            <a:pPr marL="0" indent="0" algn="ctr">
              <a:buNone/>
            </a:pPr>
            <a:r>
              <a:rPr lang="pl-PL" sz="4000" dirty="0" smtClean="0"/>
              <a:t>Dziękuję za uwagę</a:t>
            </a:r>
          </a:p>
          <a:p>
            <a:pPr marL="0" indent="0" algn="ctr">
              <a:buNone/>
            </a:pPr>
            <a:r>
              <a:rPr lang="pl-PL" sz="6600" dirty="0" smtClean="0">
                <a:sym typeface="Wingdings" panose="05000000000000000000" pitchFamily="2" charset="2"/>
              </a:rPr>
              <a:t></a:t>
            </a:r>
            <a:endParaRPr lang="pl-PL" sz="6600" dirty="0"/>
          </a:p>
        </p:txBody>
      </p:sp>
    </p:spTree>
    <p:extLst>
      <p:ext uri="{BB962C8B-B14F-4D97-AF65-F5344CB8AC3E}">
        <p14:creationId xmlns:p14="http://schemas.microsoft.com/office/powerpoint/2010/main" val="135930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908720"/>
            <a:ext cx="8229600" cy="1224136"/>
          </a:xfrm>
        </p:spPr>
        <p:txBody>
          <a:bodyPr>
            <a:normAutofit fontScale="90000"/>
          </a:bodyPr>
          <a:lstStyle/>
          <a:p>
            <a:r>
              <a:rPr lang="pl-PL" sz="4000" dirty="0" smtClean="0"/>
              <a:t>Kontrola zarządcza w Gminie Sosnowiec funkcjonuje na dwóch poziomach:</a:t>
            </a:r>
            <a:r>
              <a:rPr lang="pl-PL" dirty="0" smtClean="0"/>
              <a:t/>
            </a:r>
            <a:br>
              <a:rPr lang="pl-PL" dirty="0" smtClean="0"/>
            </a:br>
            <a:endParaRPr lang="pl-PL" dirty="0"/>
          </a:p>
        </p:txBody>
      </p:sp>
      <p:sp>
        <p:nvSpPr>
          <p:cNvPr id="3" name="Symbol zastępczy zawartości 2"/>
          <p:cNvSpPr>
            <a:spLocks noGrp="1"/>
          </p:cNvSpPr>
          <p:nvPr>
            <p:ph idx="1"/>
          </p:nvPr>
        </p:nvSpPr>
        <p:spPr>
          <a:xfrm>
            <a:off x="457200" y="1988840"/>
            <a:ext cx="8229600" cy="4137323"/>
          </a:xfrm>
        </p:spPr>
        <p:txBody>
          <a:bodyPr>
            <a:normAutofit/>
          </a:bodyPr>
          <a:lstStyle/>
          <a:p>
            <a:pPr lvl="0"/>
            <a:r>
              <a:rPr lang="pl-PL" dirty="0" smtClean="0"/>
              <a:t>I </a:t>
            </a:r>
            <a:r>
              <a:rPr lang="pl-PL" dirty="0"/>
              <a:t>poziom - obejmujący Urząd Miasta Sosnowca, sprawowana przez Prezydenta Miasta (kierownika jednostki);</a:t>
            </a:r>
          </a:p>
          <a:p>
            <a:pPr lvl="0"/>
            <a:r>
              <a:rPr lang="pl-PL" dirty="0"/>
              <a:t>II poziom - obejmujący Gminę Sosnowiec jako jednostkę samorządu terytorialnego, za prowadzenie której odpowiedzialny jest Prezydent Miasta.</a:t>
            </a:r>
          </a:p>
          <a:p>
            <a:endParaRPr lang="pl-PL" dirty="0"/>
          </a:p>
        </p:txBody>
      </p:sp>
    </p:spTree>
    <p:extLst>
      <p:ext uri="{BB962C8B-B14F-4D97-AF65-F5344CB8AC3E}">
        <p14:creationId xmlns:p14="http://schemas.microsoft.com/office/powerpoint/2010/main" val="552743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Odpowiedzialność za kontrolę zarządczą</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Prezydent Miasta ponosi odpowiedzialność za zapewnienie funkcjonowania adekwatnej, skutecznej i efektywnej kontroli zarządczej w ramach I </a:t>
            </a:r>
            <a:r>
              <a:rPr lang="pl-PL" dirty="0" err="1" smtClean="0"/>
              <a:t>i</a:t>
            </a:r>
            <a:r>
              <a:rPr lang="pl-PL" dirty="0" smtClean="0"/>
              <a:t> </a:t>
            </a:r>
            <a:r>
              <a:rPr lang="pl-PL" dirty="0" err="1" smtClean="0"/>
              <a:t>IIpoziomu</a:t>
            </a:r>
            <a:r>
              <a:rPr lang="pl-PL" dirty="0" smtClean="0"/>
              <a:t>.</a:t>
            </a:r>
          </a:p>
          <a:p>
            <a:r>
              <a:rPr lang="pl-PL" dirty="0" smtClean="0"/>
              <a:t>Kierownicy jednostek organizacyjnych Gminy odpowiadają za zapewnienie funkcjonowania adekwatnej, skutecznej i efektywnej kontroli zarządczej w zarządzanych przez nich jednostkach.</a:t>
            </a:r>
          </a:p>
        </p:txBody>
      </p:sp>
    </p:spTree>
    <p:extLst>
      <p:ext uri="{BB962C8B-B14F-4D97-AF65-F5344CB8AC3E}">
        <p14:creationId xmlns:p14="http://schemas.microsoft.com/office/powerpoint/2010/main" val="3432792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Odpowiedzialność za kontrolę zarządczą cd.</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Prezydent, Zastępcy Prezydenta, Skarbnik, Sekretarz, Pełnomocnik Prezydenta Miasta ds. Edukacji, kierownicy komórek organizacyjnych oraz kierownicy jednostek organizacyjnych Gminy ponoszą odpowiedzialność za podejmowane działania, których celem jest nadzorowanie i kontrolowanie procesów zachodzących w kierowanych przez nich komórkach organizacyjnych/ jednostkach organizacyjnych Gminy.</a:t>
            </a:r>
          </a:p>
          <a:p>
            <a:endParaRPr lang="pl-PL" dirty="0"/>
          </a:p>
        </p:txBody>
      </p:sp>
    </p:spTree>
    <p:extLst>
      <p:ext uri="{BB962C8B-B14F-4D97-AF65-F5344CB8AC3E}">
        <p14:creationId xmlns:p14="http://schemas.microsoft.com/office/powerpoint/2010/main" val="276246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Odpowiedzialność za kontrolę zarządczą cd.</a:t>
            </a:r>
            <a:endParaRPr lang="pl-PL" dirty="0"/>
          </a:p>
        </p:txBody>
      </p:sp>
      <p:sp>
        <p:nvSpPr>
          <p:cNvPr id="3" name="Symbol zastępczy zawartości 2"/>
          <p:cNvSpPr>
            <a:spLocks noGrp="1"/>
          </p:cNvSpPr>
          <p:nvPr>
            <p:ph idx="1"/>
          </p:nvPr>
        </p:nvSpPr>
        <p:spPr>
          <a:xfrm>
            <a:off x="467544" y="1628800"/>
            <a:ext cx="8229600" cy="4536504"/>
          </a:xfrm>
        </p:spPr>
        <p:txBody>
          <a:bodyPr>
            <a:normAutofit fontScale="92500" lnSpcReduction="20000"/>
          </a:bodyPr>
          <a:lstStyle/>
          <a:p>
            <a:r>
              <a:rPr lang="pl-PL" dirty="0" smtClean="0"/>
              <a:t>Wszyscy pracownicy Urzędu i jednostek organizacyjnych Gminy uczestniczą w funkcjonowaniu systemu kontroli zarządczej poprzez właściwe wykonywanie powierzonych im obowiązków, realizację uprawnień i odpowiedzialności.</a:t>
            </a:r>
          </a:p>
          <a:p>
            <a:r>
              <a:rPr lang="pl-PL" dirty="0"/>
              <a:t>Nadzorowaniem, </a:t>
            </a:r>
            <a:r>
              <a:rPr lang="pl-PL" dirty="0" smtClean="0"/>
              <a:t>koordynacją oraz oceną systemu </a:t>
            </a:r>
            <a:r>
              <a:rPr lang="pl-PL" dirty="0"/>
              <a:t>kontroli zarządczej w Urzędzie Miasta Sosnowca oraz w jednostkach organizacyjnych Gminy Sosnowiec zajmuje się Wydział Audytu Wewnętrznego i Kontroli.</a:t>
            </a:r>
            <a:endParaRPr lang="pl-PL" dirty="0" smtClean="0"/>
          </a:p>
          <a:p>
            <a:endParaRPr lang="pl-PL" dirty="0"/>
          </a:p>
        </p:txBody>
      </p:sp>
    </p:spTree>
    <p:extLst>
      <p:ext uri="{BB962C8B-B14F-4D97-AF65-F5344CB8AC3E}">
        <p14:creationId xmlns:p14="http://schemas.microsoft.com/office/powerpoint/2010/main" val="3652306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Celem kontroli zarządczej jest zapewnienie:</a:t>
            </a:r>
          </a:p>
        </p:txBody>
      </p:sp>
      <p:sp>
        <p:nvSpPr>
          <p:cNvPr id="3" name="Symbol zastępczy zawartości 2"/>
          <p:cNvSpPr>
            <a:spLocks noGrp="1"/>
          </p:cNvSpPr>
          <p:nvPr>
            <p:ph idx="1"/>
          </p:nvPr>
        </p:nvSpPr>
        <p:spPr/>
        <p:txBody>
          <a:bodyPr>
            <a:normAutofit fontScale="92500" lnSpcReduction="10000"/>
          </a:bodyPr>
          <a:lstStyle/>
          <a:p>
            <a:r>
              <a:rPr lang="pl-PL" dirty="0"/>
              <a:t>zgodności działalności z przepisami prawa oraz procedurami wewnętrznymi;</a:t>
            </a:r>
          </a:p>
          <a:p>
            <a:r>
              <a:rPr lang="pl-PL" dirty="0"/>
              <a:t>skuteczności i efektywności działania;</a:t>
            </a:r>
          </a:p>
          <a:p>
            <a:r>
              <a:rPr lang="pl-PL" dirty="0"/>
              <a:t>wiarygodności sprawozdań;</a:t>
            </a:r>
          </a:p>
          <a:p>
            <a:r>
              <a:rPr lang="pl-PL" dirty="0"/>
              <a:t>ochrony zasobów;</a:t>
            </a:r>
          </a:p>
          <a:p>
            <a:r>
              <a:rPr lang="pl-PL" dirty="0"/>
              <a:t>przestrzegania i promowania zasad etycznego postępowania;</a:t>
            </a:r>
          </a:p>
          <a:p>
            <a:r>
              <a:rPr lang="pl-PL" dirty="0"/>
              <a:t>efektywności i skuteczności przepływu informacji;</a:t>
            </a:r>
          </a:p>
          <a:p>
            <a:r>
              <a:rPr lang="pl-PL" dirty="0"/>
              <a:t>zarządzania ryzykiem.</a:t>
            </a:r>
          </a:p>
          <a:p>
            <a:endParaRPr lang="pl-PL" dirty="0"/>
          </a:p>
        </p:txBody>
      </p:sp>
    </p:spTree>
    <p:extLst>
      <p:ext uri="{BB962C8B-B14F-4D97-AF65-F5344CB8AC3E}">
        <p14:creationId xmlns:p14="http://schemas.microsoft.com/office/powerpoint/2010/main" val="2878014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188</TotalTime>
  <Words>1825</Words>
  <Application>Microsoft Office PowerPoint</Application>
  <PresentationFormat>Pokaz na ekranie (4:3)</PresentationFormat>
  <Paragraphs>148</Paragraphs>
  <Slides>44</Slides>
  <Notes>0</Notes>
  <HiddenSlides>0</HiddenSlides>
  <MMClips>0</MMClips>
  <ScaleCrop>false</ScaleCrop>
  <HeadingPairs>
    <vt:vector size="4" baseType="variant">
      <vt:variant>
        <vt:lpstr>Motyw</vt:lpstr>
      </vt:variant>
      <vt:variant>
        <vt:i4>1</vt:i4>
      </vt:variant>
      <vt:variant>
        <vt:lpstr>Tytuły slajdów</vt:lpstr>
      </vt:variant>
      <vt:variant>
        <vt:i4>44</vt:i4>
      </vt:variant>
    </vt:vector>
  </HeadingPairs>
  <TitlesOfParts>
    <vt:vector size="45" baseType="lpstr">
      <vt:lpstr>Motyw pakietu Office</vt:lpstr>
      <vt:lpstr>Organizacja i funkcjonowanie kontroli zarządczej w Urzędzie Miasta Sosnowca oraz w jednostkach organizacyjnych Gminy Sosnowiec</vt:lpstr>
      <vt:lpstr>ogół działań podejmowanych dla zapewnienia realizacji celów i zadań w sposób zgodny z prawem, efektywny, oszczędny i terminowy.   </vt:lpstr>
      <vt:lpstr>Kontrola zarządcza </vt:lpstr>
      <vt:lpstr>Funkcjonowanie systemu kontroli zarządczej jest procesem ciągłym, realizowanym w oparciu o wyciągane wnioski wynikające z bieżącej działalności oraz obowiązujące regulacje wewnętrzne i zewnętrzne.</vt:lpstr>
      <vt:lpstr>Kontrola zarządcza w Gminie Sosnowiec funkcjonuje na dwóch poziomach: </vt:lpstr>
      <vt:lpstr>Odpowiedzialność za kontrolę zarządczą</vt:lpstr>
      <vt:lpstr>Odpowiedzialność za kontrolę zarządczą cd.</vt:lpstr>
      <vt:lpstr>Odpowiedzialność za kontrolę zarządczą cd.</vt:lpstr>
      <vt:lpstr>Celem kontroli zarządczej jest zapewnienie:</vt:lpstr>
      <vt:lpstr>System kontroli zarządczej w Urzędzie</vt:lpstr>
      <vt:lpstr>Środowisko wewnętrzne:</vt:lpstr>
      <vt:lpstr>Środowisko wewnętrzne - przestrzeganie wartości etycznych</vt:lpstr>
      <vt:lpstr>Środowisko wewnętrzne - kompetencje zawodowe</vt:lpstr>
      <vt:lpstr>Środowisko wewnętrzne - kompetencje zawodowe cd.</vt:lpstr>
      <vt:lpstr>Środowisko wewnętrzne - kompetencje zawodowe cd.</vt:lpstr>
      <vt:lpstr>Środowisko wewnętrzne - struktura organizacyjna</vt:lpstr>
      <vt:lpstr>Środowisko wewnętrzne - delegowanie uprawnień</vt:lpstr>
      <vt:lpstr>Środowisko wewnętrzne - regulacje wewnętrzne i zewnętrzne</vt:lpstr>
      <vt:lpstr>Cele i zarządzanie ryzykiem</vt:lpstr>
      <vt:lpstr>Określenie celów i zadań</vt:lpstr>
      <vt:lpstr>Cele określa się na poziomie:</vt:lpstr>
      <vt:lpstr>Zarządzanie ryzykiem</vt:lpstr>
      <vt:lpstr>Kierownicy komórek organizacyjnych zobowiązani są do:</vt:lpstr>
      <vt:lpstr>Kierownicy komórek organizacyjnych zobowiązani są do cd.:</vt:lpstr>
      <vt:lpstr>Plan działalności i rejestr ryzyk</vt:lpstr>
      <vt:lpstr>Cele operacyjne w jednostkach w 2016 roku:</vt:lpstr>
      <vt:lpstr>Cele operacyjne w jednostkach  jednostkach w 2016 roku cd.:</vt:lpstr>
      <vt:lpstr>Mechanizmy kontroli zarządczej</vt:lpstr>
      <vt:lpstr>Mechanizmy kontroli zarządczej - dokumentowanie systemu</vt:lpstr>
      <vt:lpstr>Mechanizmy kontroli zarządczej - nadzór</vt:lpstr>
      <vt:lpstr>Mechanizmy kontroli zarządczej - ciągłość działalności</vt:lpstr>
      <vt:lpstr>Mechanizmy kontroli zarządczej - ochrona zasobów</vt:lpstr>
      <vt:lpstr>Mechanizmy kontroli zarządczej - dotyczące operacji finansowych i gospodarczych</vt:lpstr>
      <vt:lpstr>Mechanizmy kontroli zarządczej - dotyczące systemów informatycznych</vt:lpstr>
      <vt:lpstr>Informacja i komunikacja</vt:lpstr>
      <vt:lpstr>Monitorowanie i ocena</vt:lpstr>
      <vt:lpstr>Monitorowanie i ocena - monitorowanie systemu kontroli zarządczej</vt:lpstr>
      <vt:lpstr>Monitorowanie i ocena - samoocena</vt:lpstr>
      <vt:lpstr>Samoocena w roku 2016</vt:lpstr>
      <vt:lpstr>Monitorowanie i ocena - audyt wewnętrzny</vt:lpstr>
      <vt:lpstr>Monitorowanie i ocena - kontrola instytucjonalna</vt:lpstr>
      <vt:lpstr>Monitorowanie i ocena - kontrola funkcjonalna</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Organizacja i funkcjonowanie kontroli zarządczej w Urzędzie Miejskim oraz w jednostkach organizacyjnych Gminy Sosnowiec</dc:title>
  <dc:creator>Agatka</dc:creator>
  <cp:lastModifiedBy>MKaszynska</cp:lastModifiedBy>
  <cp:revision>35</cp:revision>
  <dcterms:created xsi:type="dcterms:W3CDTF">2016-11-03T13:39:50Z</dcterms:created>
  <dcterms:modified xsi:type="dcterms:W3CDTF">2016-11-07T15:42:41Z</dcterms:modified>
</cp:coreProperties>
</file>